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xml" ContentType="application/vnd.openxmlformats-officedocument.presentationml.notesSlide+xml"/>
  <Override PartName="/ppt/embeddings/oleObject3.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51" r:id="rId2"/>
    <p:sldMasterId id="2147483772" r:id="rId3"/>
    <p:sldMasterId id="2147483775" r:id="rId4"/>
  </p:sldMasterIdLst>
  <p:notesMasterIdLst>
    <p:notesMasterId r:id="rId51"/>
  </p:notesMasterIdLst>
  <p:sldIdLst>
    <p:sldId id="580" r:id="rId5"/>
    <p:sldId id="609" r:id="rId6"/>
    <p:sldId id="635" r:id="rId7"/>
    <p:sldId id="479" r:id="rId8"/>
    <p:sldId id="610" r:id="rId9"/>
    <p:sldId id="572" r:id="rId10"/>
    <p:sldId id="636" r:id="rId11"/>
    <p:sldId id="614" r:id="rId12"/>
    <p:sldId id="637" r:id="rId13"/>
    <p:sldId id="638" r:id="rId14"/>
    <p:sldId id="615" r:id="rId15"/>
    <p:sldId id="616" r:id="rId16"/>
    <p:sldId id="639" r:id="rId17"/>
    <p:sldId id="640" r:id="rId18"/>
    <p:sldId id="641" r:id="rId19"/>
    <p:sldId id="642" r:id="rId20"/>
    <p:sldId id="611" r:id="rId21"/>
    <p:sldId id="617" r:id="rId22"/>
    <p:sldId id="643" r:id="rId23"/>
    <p:sldId id="645" r:id="rId24"/>
    <p:sldId id="612" r:id="rId25"/>
    <p:sldId id="623" r:id="rId26"/>
    <p:sldId id="624" r:id="rId27"/>
    <p:sldId id="627" r:id="rId28"/>
    <p:sldId id="620" r:id="rId29"/>
    <p:sldId id="578" r:id="rId30"/>
    <p:sldId id="601" r:id="rId31"/>
    <p:sldId id="613" r:id="rId32"/>
    <p:sldId id="646" r:id="rId33"/>
    <p:sldId id="628" r:id="rId34"/>
    <p:sldId id="629" r:id="rId35"/>
    <p:sldId id="630" r:id="rId36"/>
    <p:sldId id="647" r:id="rId37"/>
    <p:sldId id="648" r:id="rId38"/>
    <p:sldId id="649" r:id="rId39"/>
    <p:sldId id="650" r:id="rId40"/>
    <p:sldId id="631" r:id="rId41"/>
    <p:sldId id="632" r:id="rId42"/>
    <p:sldId id="633" r:id="rId43"/>
    <p:sldId id="651" r:id="rId44"/>
    <p:sldId id="634" r:id="rId45"/>
    <p:sldId id="653" r:id="rId46"/>
    <p:sldId id="654" r:id="rId47"/>
    <p:sldId id="652" r:id="rId48"/>
    <p:sldId id="492" r:id="rId49"/>
    <p:sldId id="493" r:id="rId50"/>
  </p:sldIdLst>
  <p:sldSz cx="9144000" cy="5715000" type="screen16x10"/>
  <p:notesSz cx="6858000" cy="9144000"/>
  <p:defaultTextStyle>
    <a:defPPr>
      <a:defRPr lang="en-US"/>
    </a:defPPr>
    <a:lvl1pPr algn="l" defTabSz="457200" rtl="0" fontAlgn="base">
      <a:spcBef>
        <a:spcPct val="0"/>
      </a:spcBef>
      <a:spcAft>
        <a:spcPct val="0"/>
      </a:spcAft>
      <a:defRPr kern="1200">
        <a:solidFill>
          <a:schemeClr val="tx1"/>
        </a:solidFill>
        <a:latin typeface="Arial" pitchFamily="-84"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pitchFamily="-84"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pitchFamily="-84"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pitchFamily="-84"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pitchFamily="-84" charset="0"/>
        <a:ea typeface="ＭＳ Ｐゴシック" charset="-128"/>
        <a:cs typeface="ＭＳ Ｐゴシック" charset="-128"/>
      </a:defRPr>
    </a:lvl5pPr>
    <a:lvl6pPr marL="2286000" algn="l" defTabSz="457200" rtl="0" eaLnBrk="1" latinLnBrk="0" hangingPunct="1">
      <a:defRPr kern="1200">
        <a:solidFill>
          <a:schemeClr val="tx1"/>
        </a:solidFill>
        <a:latin typeface="Arial" pitchFamily="-84" charset="0"/>
        <a:ea typeface="ＭＳ Ｐゴシック" charset="-128"/>
        <a:cs typeface="ＭＳ Ｐゴシック" charset="-128"/>
      </a:defRPr>
    </a:lvl6pPr>
    <a:lvl7pPr marL="2743200" algn="l" defTabSz="457200" rtl="0" eaLnBrk="1" latinLnBrk="0" hangingPunct="1">
      <a:defRPr kern="1200">
        <a:solidFill>
          <a:schemeClr val="tx1"/>
        </a:solidFill>
        <a:latin typeface="Arial" pitchFamily="-84" charset="0"/>
        <a:ea typeface="ＭＳ Ｐゴシック" charset="-128"/>
        <a:cs typeface="ＭＳ Ｐゴシック" charset="-128"/>
      </a:defRPr>
    </a:lvl7pPr>
    <a:lvl8pPr marL="3200400" algn="l" defTabSz="457200" rtl="0" eaLnBrk="1" latinLnBrk="0" hangingPunct="1">
      <a:defRPr kern="1200">
        <a:solidFill>
          <a:schemeClr val="tx1"/>
        </a:solidFill>
        <a:latin typeface="Arial" pitchFamily="-84" charset="0"/>
        <a:ea typeface="ＭＳ Ｐゴシック" charset="-128"/>
        <a:cs typeface="ＭＳ Ｐゴシック" charset="-128"/>
      </a:defRPr>
    </a:lvl8pPr>
    <a:lvl9pPr marL="3657600" algn="l" defTabSz="457200" rtl="0" eaLnBrk="1" latinLnBrk="0" hangingPunct="1">
      <a:defRPr kern="1200">
        <a:solidFill>
          <a:schemeClr val="tx1"/>
        </a:solidFill>
        <a:latin typeface="Arial" pitchFamily="-84"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850" autoAdjust="0"/>
  </p:normalViewPr>
  <p:slideViewPr>
    <p:cSldViewPr snapToGrid="0" snapToObjects="1">
      <p:cViewPr>
        <p:scale>
          <a:sx n="100" d="100"/>
          <a:sy n="100" d="100"/>
        </p:scale>
        <p:origin x="-1360" y="-1416"/>
      </p:cViewPr>
      <p:guideLst>
        <p:guide orient="horz" pos="1800"/>
        <p:guide pos="2880"/>
      </p:guideLst>
    </p:cSldViewPr>
  </p:slid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 Id="rId2"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5.wmf"/><Relationship Id="rId4" Type="http://schemas.openxmlformats.org/officeDocument/2006/relationships/image" Target="../media/image46.wmf"/><Relationship Id="rId5" Type="http://schemas.openxmlformats.org/officeDocument/2006/relationships/image" Target="../media/image47.wmf"/><Relationship Id="rId6" Type="http://schemas.openxmlformats.org/officeDocument/2006/relationships/image" Target="../media/image48.wmf"/><Relationship Id="rId7" Type="http://schemas.openxmlformats.org/officeDocument/2006/relationships/image" Target="../media/image49.wmf"/><Relationship Id="rId1" Type="http://schemas.openxmlformats.org/officeDocument/2006/relationships/image" Target="../media/image43.wmf"/><Relationship Id="rId2"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wmf"/><Relationship Id="rId4" Type="http://schemas.openxmlformats.org/officeDocument/2006/relationships/image" Target="../media/image55.emf"/><Relationship Id="rId5" Type="http://schemas.openxmlformats.org/officeDocument/2006/relationships/image" Target="../media/image56.wmf"/><Relationship Id="rId1" Type="http://schemas.openxmlformats.org/officeDocument/2006/relationships/image" Target="../media/image52.wmf"/><Relationship Id="rId2" Type="http://schemas.openxmlformats.org/officeDocument/2006/relationships/image" Target="../media/image5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6FF1D1B-9323-7342-B3D6-B0E9FC9F010C}" type="datetime1">
              <a:rPr lang="en-US"/>
              <a:pPr>
                <a:defRPr/>
              </a:pPr>
              <a:t>12/08/15</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B6FA8C5-854E-8D4F-A2B2-CF41D1C7858F}" type="slidenum">
              <a:rPr lang="en-US"/>
              <a:pPr>
                <a:defRPr/>
              </a:pPr>
              <a:t>‹#›</a:t>
            </a:fld>
            <a:endParaRPr lang="en-US"/>
          </a:p>
        </p:txBody>
      </p:sp>
    </p:spTree>
    <p:extLst>
      <p:ext uri="{BB962C8B-B14F-4D97-AF65-F5344CB8AC3E}">
        <p14:creationId xmlns:p14="http://schemas.microsoft.com/office/powerpoint/2010/main" val="308413967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ＭＳ Ｐゴシック" pitchFamily="-109"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9"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pitchFamily="-8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pitchFamily="-8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mtClean="0">
                <a:latin typeface="Times New Roman" pitchFamily="-84" charset="0"/>
                <a:ea typeface="ＭＳ Ｐゴシック" charset="-128"/>
                <a:cs typeface="ＭＳ Ｐゴシック" charset="-128"/>
              </a:rPr>
              <a:t/>
            </a:r>
            <a:br>
              <a:rPr lang="en-US" smtClean="0">
                <a:latin typeface="Times New Roman" pitchFamily="-84" charset="0"/>
                <a:ea typeface="ＭＳ Ｐゴシック" charset="-128"/>
                <a:cs typeface="ＭＳ Ｐゴシック" charset="-128"/>
              </a:rPr>
            </a:br>
            <a:r>
              <a:rPr lang="en-US" smtClean="0">
                <a:latin typeface="Times New Roman" pitchFamily="-84" charset="0"/>
                <a:ea typeface="ＭＳ Ｐゴシック" charset="-128"/>
                <a:cs typeface="ＭＳ Ｐゴシック" charset="-128"/>
              </a:rPr>
              <a:t>We all have our theories of the origin of this mess. And we may also differ in the way we would like to see the solutions. But we all agree on one thing– it is the incerconnectedness of the system that is at the heart to wash away the problem with a single instruction.</a:t>
            </a:r>
          </a:p>
          <a:p>
            <a:endParaRPr lang="en-US" smtClean="0">
              <a:latin typeface="Times New Roman" pitchFamily="-84" charset="0"/>
              <a:ea typeface="ＭＳ Ｐゴシック" charset="-128"/>
              <a:cs typeface="ＭＳ Ｐゴシック" charset="-128"/>
            </a:endParaRPr>
          </a:p>
          <a:p>
            <a:endParaRPr lang="en-US" smtClean="0">
              <a:latin typeface="Times New Roman" pitchFamily="-84" charset="0"/>
              <a:ea typeface="ＭＳ Ｐゴシック" charset="-128"/>
              <a:cs typeface="ＭＳ Ｐゴシック" charset="-128"/>
            </a:endParaRPr>
          </a:p>
        </p:txBody>
      </p:sp>
      <p:sp>
        <p:nvSpPr>
          <p:cNvPr id="178180" name="Slide Number Placeholder 3"/>
          <p:cNvSpPr>
            <a:spLocks noGrp="1"/>
          </p:cNvSpPr>
          <p:nvPr>
            <p:ph type="sldNum" sz="quarter" idx="5"/>
          </p:nvPr>
        </p:nvSpPr>
        <p:spPr/>
        <p:txBody>
          <a:bodyPr/>
          <a:lstStyle/>
          <a:p>
            <a:pPr>
              <a:defRPr/>
            </a:pPr>
            <a:fld id="{6420BA07-1441-EA4C-9F78-A02A5AC93C41}" type="slidenum">
              <a:rPr lang="en-US">
                <a:solidFill>
                  <a:prstClr val="black"/>
                </a:solidFill>
              </a:rPr>
              <a:pPr>
                <a:defRPr/>
              </a:pPr>
              <a:t>1</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pitchFamily="-109" charset="-128"/>
                <a:cs typeface="ＭＳ Ｐゴシック" pitchFamily="-109" charset="-128"/>
              </a:rPr>
              <a:t>The fitness distribution obtained by </a:t>
            </a:r>
            <a:r>
              <a:rPr lang="en-US" sz="1200" kern="1200" dirty="0" err="1" smtClean="0">
                <a:solidFill>
                  <a:schemeClr val="tx1"/>
                </a:solidFill>
                <a:effectLst/>
                <a:latin typeface="+mn-lt"/>
                <a:ea typeface="ＭＳ Ｐゴシック" pitchFamily="-109" charset="-128"/>
                <a:cs typeface="ＭＳ Ｐゴシック" pitchFamily="-109" charset="-128"/>
              </a:rPr>
              <a:t>measur</a:t>
            </a:r>
            <a:r>
              <a:rPr lang="en-US" sz="1200" kern="1200" dirty="0" smtClean="0">
                <a:solidFill>
                  <a:schemeClr val="tx1"/>
                </a:solidFill>
                <a:effectLst/>
                <a:latin typeface="+mn-lt"/>
                <a:ea typeface="ＭＳ Ｐゴシック" pitchFamily="-109" charset="-128"/>
                <a:cs typeface="ＭＳ Ｐゴシック" pitchFamily="-109" charset="-128"/>
              </a:rPr>
              <a:t>- </a:t>
            </a:r>
            <a:r>
              <a:rPr lang="en-US" sz="1200" kern="1200" dirty="0" err="1" smtClean="0">
                <a:solidFill>
                  <a:schemeClr val="tx1"/>
                </a:solidFill>
                <a:effectLst/>
                <a:latin typeface="+mn-lt"/>
                <a:ea typeface="ＭＳ Ｐゴシック" pitchFamily="-109" charset="-128"/>
                <a:cs typeface="ＭＳ Ｐゴシック" pitchFamily="-109" charset="-128"/>
              </a:rPr>
              <a:t>ing</a:t>
            </a:r>
            <a:r>
              <a:rPr lang="en-US" sz="1200" kern="1200" dirty="0" smtClean="0">
                <a:solidFill>
                  <a:schemeClr val="tx1"/>
                </a:solidFill>
                <a:effectLst/>
                <a:latin typeface="+mn-lt"/>
                <a:ea typeface="ＭＳ Ｐゴシック" pitchFamily="-109" charset="-128"/>
                <a:cs typeface="ＭＳ Ｐゴシック" pitchFamily="-109" charset="-128"/>
              </a:rPr>
              <a:t> the time evolution of a large number of Web documents. The measurements indicate that each node’s degree has a power law time dependence, as predicted by </a:t>
            </a:r>
            <a:r>
              <a:rPr lang="en-US" sz="1200" b="1" kern="1200" dirty="0" smtClean="0">
                <a:solidFill>
                  <a:schemeClr val="tx1"/>
                </a:solidFill>
                <a:effectLst/>
                <a:latin typeface="+mn-lt"/>
                <a:ea typeface="ＭＳ Ｐゴシック" pitchFamily="-109" charset="-128"/>
                <a:cs typeface="ＭＳ Ｐゴシック" pitchFamily="-109" charset="-128"/>
              </a:rPr>
              <a:t>(6.3)</a:t>
            </a:r>
            <a:r>
              <a:rPr lang="en-US" sz="1200" kern="1200" dirty="0" smtClean="0">
                <a:solidFill>
                  <a:schemeClr val="tx1"/>
                </a:solidFill>
                <a:effectLst/>
                <a:latin typeface="+mn-lt"/>
                <a:ea typeface="ＭＳ Ｐゴシック" pitchFamily="-109" charset="-128"/>
                <a:cs typeface="ＭＳ Ｐゴシック" pitchFamily="-109" charset="-128"/>
              </a:rPr>
              <a:t>. The slope of each curve is </a:t>
            </a:r>
            <a:r>
              <a:rPr lang="en-US" sz="1200" i="1" kern="1200" dirty="0" smtClean="0">
                <a:solidFill>
                  <a:schemeClr val="tx1"/>
                </a:solidFill>
                <a:effectLst/>
                <a:latin typeface="+mn-lt"/>
                <a:ea typeface="ＭＳ Ｐゴシック" pitchFamily="-109" charset="-128"/>
                <a:cs typeface="ＭＳ Ｐゴシック" pitchFamily="-109" charset="-128"/>
              </a:rPr>
              <a:t>β</a:t>
            </a:r>
            <a:r>
              <a:rPr lang="en-US" sz="1200" kern="1200" dirty="0" smtClean="0">
                <a:solidFill>
                  <a:schemeClr val="tx1"/>
                </a:solidFill>
                <a:effectLst/>
                <a:latin typeface="+mn-lt"/>
                <a:ea typeface="ＭＳ Ｐゴシック" pitchFamily="-109" charset="-128"/>
                <a:cs typeface="ＭＳ Ｐゴシック" pitchFamily="-109" charset="-128"/>
              </a:rPr>
              <a:t>(</a:t>
            </a:r>
            <a:r>
              <a:rPr lang="en-US" sz="1200" i="1" kern="1200" dirty="0" err="1" smtClean="0">
                <a:solidFill>
                  <a:schemeClr val="tx1"/>
                </a:solidFill>
                <a:effectLst/>
                <a:latin typeface="+mn-lt"/>
                <a:ea typeface="ＭＳ Ｐゴシック" pitchFamily="-109" charset="-128"/>
                <a:cs typeface="ＭＳ Ｐゴシック" pitchFamily="-109" charset="-128"/>
              </a:rPr>
              <a:t>ηj</a:t>
            </a:r>
            <a:r>
              <a:rPr lang="en-US" sz="1200" kern="1200" dirty="0" smtClean="0">
                <a:solidFill>
                  <a:schemeClr val="tx1"/>
                </a:solidFill>
                <a:effectLst/>
                <a:latin typeface="+mn-lt"/>
                <a:ea typeface="ＭＳ Ｐゴシック" pitchFamily="-109" charset="-128"/>
                <a:cs typeface="ＭＳ Ｐゴシック" pitchFamily="-109" charset="-128"/>
              </a:rPr>
              <a:t>), which corresponds to the node’s fitness </a:t>
            </a:r>
            <a:r>
              <a:rPr lang="en-US" sz="1200" i="1" kern="1200" dirty="0" err="1" smtClean="0">
                <a:solidFill>
                  <a:schemeClr val="tx1"/>
                </a:solidFill>
                <a:effectLst/>
                <a:latin typeface="+mn-lt"/>
                <a:ea typeface="ＭＳ Ｐゴシック" pitchFamily="-109" charset="-128"/>
                <a:cs typeface="ＭＳ Ｐゴシック" pitchFamily="-109" charset="-128"/>
              </a:rPr>
              <a:t>η</a:t>
            </a:r>
            <a:r>
              <a:rPr lang="en-US" sz="1200" kern="1200" dirty="0" err="1" smtClean="0">
                <a:solidFill>
                  <a:schemeClr val="tx1"/>
                </a:solidFill>
                <a:effectLst/>
                <a:latin typeface="+mn-lt"/>
                <a:ea typeface="ＭＳ Ｐゴシック" pitchFamily="-109" charset="-128"/>
                <a:cs typeface="ＭＳ Ｐゴシック" pitchFamily="-109" charset="-128"/>
              </a:rPr>
              <a:t>i</a:t>
            </a:r>
            <a:r>
              <a:rPr lang="en-US" sz="1200" kern="1200" dirty="0" smtClean="0">
                <a:solidFill>
                  <a:schemeClr val="tx1"/>
                </a:solidFill>
                <a:effectLst/>
                <a:latin typeface="+mn-lt"/>
                <a:ea typeface="ＭＳ Ｐゴシック" pitchFamily="-109" charset="-128"/>
                <a:cs typeface="ＭＳ Ｐゴシック" pitchFamily="-109" charset="-128"/>
              </a:rPr>
              <a:t> up to a multiplicative con- </a:t>
            </a:r>
            <a:r>
              <a:rPr lang="en-US" sz="1200" kern="1200" dirty="0" err="1" smtClean="0">
                <a:solidFill>
                  <a:schemeClr val="tx1"/>
                </a:solidFill>
                <a:effectLst/>
                <a:latin typeface="+mn-lt"/>
                <a:ea typeface="ＭＳ Ｐゴシック" pitchFamily="-109" charset="-128"/>
                <a:cs typeface="ＭＳ Ｐゴシック" pitchFamily="-109" charset="-128"/>
              </a:rPr>
              <a:t>stant</a:t>
            </a:r>
            <a:r>
              <a:rPr lang="en-US" sz="1200" kern="1200" dirty="0" smtClean="0">
                <a:solidFill>
                  <a:schemeClr val="tx1"/>
                </a:solidFill>
                <a:effectLst/>
                <a:latin typeface="+mn-lt"/>
                <a:ea typeface="ＭＳ Ｐゴシック" pitchFamily="-109" charset="-128"/>
                <a:cs typeface="ＭＳ Ｐゴシック" pitchFamily="-109" charset="-128"/>
              </a:rPr>
              <a:t> according to </a:t>
            </a:r>
            <a:r>
              <a:rPr lang="en-US" sz="1200" b="1" kern="1200" dirty="0" smtClean="0">
                <a:solidFill>
                  <a:schemeClr val="tx1"/>
                </a:solidFill>
                <a:effectLst/>
                <a:latin typeface="+mn-lt"/>
                <a:ea typeface="ＭＳ Ｐゴシック" pitchFamily="-109" charset="-128"/>
                <a:cs typeface="ＭＳ Ｐゴシック" pitchFamily="-109" charset="-128"/>
              </a:rPr>
              <a:t>(6.4)</a:t>
            </a:r>
            <a:r>
              <a:rPr lang="en-US" sz="1200" kern="1200" dirty="0" smtClean="0">
                <a:solidFill>
                  <a:schemeClr val="tx1"/>
                </a:solidFill>
                <a:effectLst/>
                <a:latin typeface="+mn-lt"/>
                <a:ea typeface="ＭＳ Ｐゴシック" pitchFamily="-109" charset="-128"/>
                <a:cs typeface="ＭＳ Ｐゴシック" pitchFamily="-109" charset="-128"/>
              </a:rPr>
              <a:t>. The plot shows the re- </a:t>
            </a:r>
            <a:r>
              <a:rPr lang="en-US" sz="1200" kern="1200" dirty="0" err="1" smtClean="0">
                <a:solidFill>
                  <a:schemeClr val="tx1"/>
                </a:solidFill>
                <a:effectLst/>
                <a:latin typeface="+mn-lt"/>
                <a:ea typeface="ＭＳ Ｐゴシック" pitchFamily="-109" charset="-128"/>
                <a:cs typeface="ＭＳ Ｐゴシック" pitchFamily="-109" charset="-128"/>
              </a:rPr>
              <a:t>sult</a:t>
            </a:r>
            <a:r>
              <a:rPr lang="en-US" sz="1200" kern="1200" dirty="0" smtClean="0">
                <a:solidFill>
                  <a:schemeClr val="tx1"/>
                </a:solidFill>
                <a:effectLst/>
                <a:latin typeface="+mn-lt"/>
                <a:ea typeface="ＭＳ Ｐゴシック" pitchFamily="-109" charset="-128"/>
                <a:cs typeface="ＭＳ Ｐゴシック" pitchFamily="-109" charset="-128"/>
              </a:rPr>
              <a:t> of two measurements based on datasets recorded three months apart, demonstrating that the fitness distribution is time </a:t>
            </a:r>
            <a:r>
              <a:rPr lang="en-US" sz="1200" kern="1200" dirty="0" err="1" smtClean="0">
                <a:solidFill>
                  <a:schemeClr val="tx1"/>
                </a:solidFill>
                <a:effectLst/>
                <a:latin typeface="+mn-lt"/>
                <a:ea typeface="ＭＳ Ｐゴシック" pitchFamily="-109" charset="-128"/>
                <a:cs typeface="ＭＳ Ｐゴシック" pitchFamily="-109" charset="-128"/>
              </a:rPr>
              <a:t>indepen</a:t>
            </a:r>
            <a:r>
              <a:rPr lang="en-US" sz="1200" kern="1200" dirty="0" smtClean="0">
                <a:solidFill>
                  <a:schemeClr val="tx1"/>
                </a:solidFill>
                <a:effectLst/>
                <a:latin typeface="+mn-lt"/>
                <a:ea typeface="ＭＳ Ｐゴシック" pitchFamily="-109" charset="-128"/>
                <a:cs typeface="ＭＳ Ｐゴシック" pitchFamily="-109" charset="-128"/>
              </a:rPr>
              <a:t>- dent. The dashed line suggests that the fitness distribution is well approximated by an expo- </a:t>
            </a:r>
            <a:r>
              <a:rPr lang="en-US" sz="1200" kern="1200" dirty="0" err="1" smtClean="0">
                <a:solidFill>
                  <a:schemeClr val="tx1"/>
                </a:solidFill>
                <a:effectLst/>
                <a:latin typeface="+mn-lt"/>
                <a:ea typeface="ＭＳ Ｐゴシック" pitchFamily="-109" charset="-128"/>
                <a:cs typeface="ＭＳ Ｐゴシック" pitchFamily="-109" charset="-128"/>
              </a:rPr>
              <a:t>nential</a:t>
            </a:r>
            <a:r>
              <a:rPr lang="en-US" sz="1200" kern="1200" dirty="0" smtClean="0">
                <a:solidFill>
                  <a:schemeClr val="tx1"/>
                </a:solidFill>
                <a:effectLst/>
                <a:latin typeface="+mn-lt"/>
                <a:ea typeface="ＭＳ Ｐゴシック" pitchFamily="-109" charset="-128"/>
                <a:cs typeface="ＭＳ Ｐゴシック" pitchFamily="-109" charset="-128"/>
              </a:rPr>
              <a:t>. After [9].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ＭＳ Ｐゴシック" pitchFamily="-109" charset="-128"/>
                <a:cs typeface="ＭＳ Ｐゴシック" pitchFamily="-109" charset="-128"/>
              </a:rPr>
              <a:t>In classical physics atoms can be distinguished and individually numbered, like the numbered balls used to pick the winning number in lottery. In the subatomic world </a:t>
            </a:r>
            <a:r>
              <a:rPr lang="en-US" sz="1200" i="1" kern="1200" dirty="0" smtClean="0">
                <a:solidFill>
                  <a:schemeClr val="tx1"/>
                </a:solidFill>
                <a:effectLst/>
                <a:latin typeface="+mn-lt"/>
                <a:ea typeface="ＭＳ Ｐゴシック" pitchFamily="-109" charset="-128"/>
                <a:cs typeface="ＭＳ Ｐゴシック" pitchFamily="-109" charset="-128"/>
              </a:rPr>
              <a:t>Fermi particles</a:t>
            </a:r>
            <a:r>
              <a:rPr lang="en-US" sz="1200" kern="1200" dirty="0" smtClean="0">
                <a:solidFill>
                  <a:schemeClr val="tx1"/>
                </a:solidFill>
                <a:effectLst/>
                <a:latin typeface="+mn-lt"/>
                <a:ea typeface="ＭＳ Ｐゴシック" pitchFamily="-109" charset="-128"/>
                <a:cs typeface="ＭＳ Ｐゴシック" pitchFamily="-109" charset="-128"/>
              </a:rPr>
              <a:t>, like electrons, can be distinguished; in contrast </a:t>
            </a:r>
            <a:r>
              <a:rPr lang="en-US" sz="1200" i="1" kern="1200" dirty="0" smtClean="0">
                <a:solidFill>
                  <a:schemeClr val="tx1"/>
                </a:solidFill>
                <a:effectLst/>
                <a:latin typeface="+mn-lt"/>
                <a:ea typeface="ＭＳ Ｐゴシック" pitchFamily="-109" charset="-128"/>
                <a:cs typeface="ＭＳ Ｐゴシック" pitchFamily="-109" charset="-128"/>
              </a:rPr>
              <a:t>Bose particles</a:t>
            </a:r>
            <a:r>
              <a:rPr lang="en-US" sz="1200" kern="1200" dirty="0" smtClean="0">
                <a:solidFill>
                  <a:schemeClr val="tx1"/>
                </a:solidFill>
                <a:effectLst/>
                <a:latin typeface="+mn-lt"/>
                <a:ea typeface="ＭＳ Ｐゴシック" pitchFamily="-109" charset="-128"/>
                <a:cs typeface="ＭＳ Ｐゴシック" pitchFamily="-109" charset="-128"/>
              </a:rPr>
              <a:t>, like photons, are </a:t>
            </a:r>
            <a:r>
              <a:rPr lang="en-US" sz="1200" kern="1200" dirty="0" err="1" smtClean="0">
                <a:solidFill>
                  <a:schemeClr val="tx1"/>
                </a:solidFill>
                <a:effectLst/>
                <a:latin typeface="+mn-lt"/>
                <a:ea typeface="ＭＳ Ｐゴシック" pitchFamily="-109" charset="-128"/>
                <a:cs typeface="ＭＳ Ｐゴシック" pitchFamily="-109" charset="-128"/>
              </a:rPr>
              <a:t>indis</a:t>
            </a:r>
            <a:r>
              <a:rPr lang="en-US" sz="1200" kern="1200" dirty="0" smtClean="0">
                <a:solidFill>
                  <a:schemeClr val="tx1"/>
                </a:solidFill>
                <a:effectLst/>
                <a:latin typeface="+mn-lt"/>
                <a:ea typeface="ＭＳ Ｐゴシック" pitchFamily="-109" charset="-128"/>
                <a:cs typeface="ＭＳ Ｐゴシック" pitchFamily="-109" charset="-128"/>
              </a:rPr>
              <a:t>- </a:t>
            </a:r>
            <a:r>
              <a:rPr lang="en-US" sz="1200" kern="1200" dirty="0" err="1" smtClean="0">
                <a:solidFill>
                  <a:schemeClr val="tx1"/>
                </a:solidFill>
                <a:effectLst/>
                <a:latin typeface="+mn-lt"/>
                <a:ea typeface="ＭＳ Ｐゴシック" pitchFamily="-109" charset="-128"/>
                <a:cs typeface="ＭＳ Ｐゴシック" pitchFamily="-109" charset="-128"/>
              </a:rPr>
              <a:t>tinguishable</a:t>
            </a:r>
            <a:r>
              <a:rPr lang="en-US" sz="1200" kern="1200" dirty="0" smtClean="0">
                <a:solidFill>
                  <a:schemeClr val="tx1"/>
                </a:solidFill>
                <a:effectLst/>
                <a:latin typeface="+mn-lt"/>
                <a:ea typeface="ＭＳ Ｐゴシック" pitchFamily="-109" charset="-128"/>
                <a:cs typeface="ＭＳ Ｐゴシック" pitchFamily="-109" charset="-128"/>
              </a:rPr>
              <a:t>. </a:t>
            </a:r>
            <a:endParaRPr lang="en-US" dirty="0" smtClean="0">
              <a:effectLst/>
            </a:endParaRPr>
          </a:p>
          <a:p>
            <a:r>
              <a:rPr lang="en-US" sz="1200" kern="1200" dirty="0" smtClean="0">
                <a:solidFill>
                  <a:schemeClr val="tx1"/>
                </a:solidFill>
                <a:effectLst/>
                <a:latin typeface="+mn-lt"/>
                <a:ea typeface="ＭＳ Ｐゴシック" pitchFamily="-109" charset="-128"/>
                <a:cs typeface="ＭＳ Ｐゴシック" pitchFamily="-109" charset="-128"/>
              </a:rPr>
              <a:t>Distinguishability impacts the energy of a particle. In classical physics the kinetic energy of a moving particle, </a:t>
            </a:r>
            <a:r>
              <a:rPr lang="en-US" sz="1200" i="1" kern="1200" dirty="0" smtClean="0">
                <a:solidFill>
                  <a:schemeClr val="tx1"/>
                </a:solidFill>
                <a:effectLst/>
                <a:latin typeface="+mn-lt"/>
                <a:ea typeface="ＭＳ Ｐゴシック" pitchFamily="-109" charset="-128"/>
                <a:cs typeface="ＭＳ Ｐゴシック" pitchFamily="-109" charset="-128"/>
              </a:rPr>
              <a:t>E</a:t>
            </a:r>
            <a:r>
              <a:rPr lang="en-US" sz="1200" kern="1200" dirty="0" smtClean="0">
                <a:solidFill>
                  <a:schemeClr val="tx1"/>
                </a:solidFill>
                <a:effectLst/>
                <a:latin typeface="+mn-lt"/>
                <a:ea typeface="ＭＳ Ｐゴシック" pitchFamily="-109" charset="-128"/>
                <a:cs typeface="ＭＳ Ｐゴシック" pitchFamily="-109" charset="-128"/>
              </a:rPr>
              <a:t>= </a:t>
            </a:r>
            <a:r>
              <a:rPr lang="en-US" sz="1200" i="1" kern="1200" dirty="0" smtClean="0">
                <a:solidFill>
                  <a:schemeClr val="tx1"/>
                </a:solidFill>
                <a:effectLst/>
                <a:latin typeface="+mn-lt"/>
                <a:ea typeface="ＭＳ Ｐゴシック" pitchFamily="-109" charset="-128"/>
                <a:cs typeface="ＭＳ Ｐゴシック" pitchFamily="-109" charset="-128"/>
              </a:rPr>
              <a:t>mv2</a:t>
            </a:r>
            <a:r>
              <a:rPr lang="en-US" sz="1200" kern="1200" dirty="0" smtClean="0">
                <a:solidFill>
                  <a:schemeClr val="tx1"/>
                </a:solidFill>
                <a:effectLst/>
                <a:latin typeface="+mn-lt"/>
                <a:ea typeface="ＭＳ Ｐゴシック" pitchFamily="-109" charset="-128"/>
                <a:cs typeface="ＭＳ Ｐゴシック" pitchFamily="-109" charset="-128"/>
              </a:rPr>
              <a:t>/2, can have any value between zero (at rest) and an arbitrarily large </a:t>
            </a:r>
            <a:r>
              <a:rPr lang="en-US" sz="1200" i="1" kern="1200" dirty="0" smtClean="0">
                <a:solidFill>
                  <a:schemeClr val="tx1"/>
                </a:solidFill>
                <a:effectLst/>
                <a:latin typeface="+mn-lt"/>
                <a:ea typeface="ＭＳ Ｐゴシック" pitchFamily="-109" charset="-128"/>
                <a:cs typeface="ＭＳ Ｐゴシック" pitchFamily="-109" charset="-128"/>
              </a:rPr>
              <a:t>E</a:t>
            </a:r>
            <a:r>
              <a:rPr lang="en-US" sz="1200" kern="1200" dirty="0" smtClean="0">
                <a:solidFill>
                  <a:schemeClr val="tx1"/>
                </a:solidFill>
                <a:effectLst/>
                <a:latin typeface="+mn-lt"/>
                <a:ea typeface="ＭＳ Ｐゴシック" pitchFamily="-109" charset="-128"/>
                <a:cs typeface="ＭＳ Ｐゴシック" pitchFamily="-109" charset="-128"/>
              </a:rPr>
              <a:t>, when it moves very fast. In quantum mechanics energy is quantized, meaning that it can only take up discrete (quantized) </a:t>
            </a:r>
            <a:r>
              <a:rPr lang="en-US" sz="1200" kern="1200" dirty="0" err="1" smtClean="0">
                <a:solidFill>
                  <a:schemeClr val="tx1"/>
                </a:solidFill>
                <a:effectLst/>
                <a:latin typeface="+mn-lt"/>
                <a:ea typeface="ＭＳ Ｐゴシック" pitchFamily="-109" charset="-128"/>
                <a:cs typeface="ＭＳ Ｐゴシック" pitchFamily="-109" charset="-128"/>
              </a:rPr>
              <a:t>val</a:t>
            </a:r>
            <a:r>
              <a:rPr lang="en-US" sz="1200" kern="1200" dirty="0" smtClean="0">
                <a:solidFill>
                  <a:schemeClr val="tx1"/>
                </a:solidFill>
                <a:effectLst/>
                <a:latin typeface="+mn-lt"/>
                <a:ea typeface="ＭＳ Ｐゴシック" pitchFamily="-109" charset="-128"/>
                <a:cs typeface="ＭＳ Ｐゴシック" pitchFamily="-109" charset="-128"/>
              </a:rPr>
              <a:t>- </a:t>
            </a:r>
            <a:r>
              <a:rPr lang="en-US" sz="1200" kern="1200" dirty="0" err="1" smtClean="0">
                <a:solidFill>
                  <a:schemeClr val="tx1"/>
                </a:solidFill>
                <a:effectLst/>
                <a:latin typeface="+mn-lt"/>
                <a:ea typeface="ＭＳ Ｐゴシック" pitchFamily="-109" charset="-128"/>
                <a:cs typeface="ＭＳ Ｐゴシック" pitchFamily="-109" charset="-128"/>
              </a:rPr>
              <a:t>ues</a:t>
            </a:r>
            <a:r>
              <a:rPr lang="en-US" sz="1200" kern="1200" dirty="0" smtClean="0">
                <a:solidFill>
                  <a:schemeClr val="tx1"/>
                </a:solidFill>
                <a:effectLst/>
                <a:latin typeface="+mn-lt"/>
                <a:ea typeface="ＭＳ Ｐゴシック" pitchFamily="-109" charset="-128"/>
                <a:cs typeface="ＭＳ Ｐゴシック" pitchFamily="-109" charset="-128"/>
              </a:rPr>
              <a:t>. This is where distinguishability matters: The distinguishable Fermi particles are forbidden to have the same energy. Hence, only one electron can occupy a given energy level (</a:t>
            </a:r>
            <a:r>
              <a:rPr lang="en-US" sz="1200" b="1" kern="1200" dirty="0" smtClean="0">
                <a:solidFill>
                  <a:schemeClr val="tx1"/>
                </a:solidFill>
                <a:effectLst/>
                <a:latin typeface="+mn-lt"/>
                <a:ea typeface="ＭＳ Ｐゴシック" pitchFamily="-109" charset="-128"/>
                <a:cs typeface="ＭＳ Ｐゴシック" pitchFamily="-109" charset="-128"/>
              </a:rPr>
              <a:t>Figure 6.8a</a:t>
            </a:r>
            <a:r>
              <a:rPr lang="en-US" sz="1200" kern="1200" dirty="0" smtClean="0">
                <a:solidFill>
                  <a:schemeClr val="tx1"/>
                </a:solidFill>
                <a:effectLst/>
                <a:latin typeface="+mn-lt"/>
                <a:ea typeface="ＭＳ Ｐゴシック" pitchFamily="-109" charset="-128"/>
                <a:cs typeface="ＭＳ Ｐゴシック" pitchFamily="-109" charset="-128"/>
              </a:rPr>
              <a:t>). As Bose particles cannot be distinguished, many can crowd on the same energy level (</a:t>
            </a:r>
            <a:r>
              <a:rPr lang="en-US" sz="1200" b="1" kern="1200" dirty="0" smtClean="0">
                <a:solidFill>
                  <a:schemeClr val="tx1"/>
                </a:solidFill>
                <a:effectLst/>
                <a:latin typeface="+mn-lt"/>
                <a:ea typeface="ＭＳ Ｐゴシック" pitchFamily="-109" charset="-128"/>
                <a:cs typeface="ＭＳ Ｐゴシック" pitchFamily="-109" charset="-128"/>
              </a:rPr>
              <a:t>Figure 6.8b</a:t>
            </a:r>
            <a:r>
              <a:rPr lang="en-US" sz="1200" kern="1200" dirty="0" smtClean="0">
                <a:solidFill>
                  <a:schemeClr val="tx1"/>
                </a:solidFill>
                <a:effectLst/>
                <a:latin typeface="+mn-lt"/>
                <a:ea typeface="ＭＳ Ｐゴシック" pitchFamily="-109" charset="-128"/>
                <a:cs typeface="ＭＳ Ｐゴシック" pitchFamily="-109" charset="-128"/>
              </a:rPr>
              <a:t>). </a:t>
            </a:r>
            <a:endParaRPr lang="en-US" dirty="0" smtClean="0">
              <a:effectLst/>
            </a:endParaRPr>
          </a:p>
          <a:p>
            <a:r>
              <a:rPr lang="en-US" sz="1200" kern="1200" dirty="0" smtClean="0">
                <a:solidFill>
                  <a:schemeClr val="tx1"/>
                </a:solidFill>
                <a:effectLst/>
                <a:latin typeface="+mn-lt"/>
                <a:ea typeface="ＭＳ Ｐゴシック" pitchFamily="-109" charset="-128"/>
                <a:cs typeface="ＭＳ Ｐゴシック" pitchFamily="-109" charset="-128"/>
              </a:rPr>
              <a:t>At high temperatures, when thermal agitation forces the particles to take up different energies, the difference between a Fermi and a Bose gas is negligible (</a:t>
            </a:r>
            <a:r>
              <a:rPr lang="en-US" sz="1200" b="1" kern="1200" dirty="0" smtClean="0">
                <a:solidFill>
                  <a:schemeClr val="tx1"/>
                </a:solidFill>
                <a:effectLst/>
                <a:latin typeface="+mn-lt"/>
                <a:ea typeface="ＭＳ Ｐゴシック" pitchFamily="-109" charset="-128"/>
                <a:cs typeface="ＭＳ Ｐゴシック" pitchFamily="-109" charset="-128"/>
              </a:rPr>
              <a:t>Figure 6.8a,b</a:t>
            </a:r>
            <a:r>
              <a:rPr lang="en-US" sz="1200" kern="1200" dirty="0" smtClean="0">
                <a:solidFill>
                  <a:schemeClr val="tx1"/>
                </a:solidFill>
                <a:effectLst/>
                <a:latin typeface="+mn-lt"/>
                <a:ea typeface="ＭＳ Ｐゴシック" pitchFamily="-109" charset="-128"/>
                <a:cs typeface="ＭＳ Ｐゴシック" pitchFamily="-109" charset="-128"/>
              </a:rPr>
              <a:t>). The difference becomes significant at low temperatures when all particles are forced to take up their lowest allowed energy. In a Fermi gas at low temperatures the particles fill the energy levels from bottom up, just like pouring water fills up a vase (</a:t>
            </a:r>
            <a:r>
              <a:rPr lang="en-US" sz="1200" b="1" kern="1200" dirty="0" smtClean="0">
                <a:solidFill>
                  <a:schemeClr val="tx1"/>
                </a:solidFill>
                <a:effectLst/>
                <a:latin typeface="+mn-lt"/>
                <a:ea typeface="ＭＳ Ｐゴシック" pitchFamily="-109" charset="-128"/>
                <a:cs typeface="ＭＳ Ｐゴシック" pitchFamily="-109" charset="-128"/>
              </a:rPr>
              <a:t>Figure 6.8c</a:t>
            </a:r>
            <a:r>
              <a:rPr lang="en-US" sz="1200" kern="1200" dirty="0" smtClean="0">
                <a:solidFill>
                  <a:schemeClr val="tx1"/>
                </a:solidFill>
                <a:effectLst/>
                <a:latin typeface="+mn-lt"/>
                <a:ea typeface="ＭＳ Ｐゴシック" pitchFamily="-109" charset="-128"/>
                <a:cs typeface="ＭＳ Ｐゴシック" pitchFamily="-109" charset="-128"/>
              </a:rPr>
              <a:t>). However, as any number of Bose particles can share the same energy, they can all crowd at the lowest energy level (</a:t>
            </a:r>
            <a:r>
              <a:rPr lang="en-US" sz="1200" b="1" kern="1200" dirty="0" smtClean="0">
                <a:solidFill>
                  <a:schemeClr val="tx1"/>
                </a:solidFill>
                <a:effectLst/>
                <a:latin typeface="+mn-lt"/>
                <a:ea typeface="ＭＳ Ｐゴシック" pitchFamily="-109" charset="-128"/>
                <a:cs typeface="ＭＳ Ｐゴシック" pitchFamily="-109" charset="-128"/>
              </a:rPr>
              <a:t>Figure 6.8d</a:t>
            </a:r>
            <a:r>
              <a:rPr lang="en-US" sz="1200" kern="1200" dirty="0" smtClean="0">
                <a:solidFill>
                  <a:schemeClr val="tx1"/>
                </a:solidFill>
                <a:effectLst/>
                <a:latin typeface="+mn-lt"/>
                <a:ea typeface="ＭＳ Ｐゴシック" pitchFamily="-109" charset="-128"/>
                <a:cs typeface="ＭＳ Ｐゴシック" pitchFamily="-109" charset="-128"/>
              </a:rPr>
              <a:t>). In other words, no matter how much “Bose liquid” we pour into the vase, it will stay at the bottom of the vessel, never filling it up. This phenomenon is called a Bose-Einstein condensation and it was first proposed by Einstein in 1924. Experimental evidence for Bose-</a:t>
            </a:r>
            <a:r>
              <a:rPr lang="en-US" sz="1200" kern="1200" dirty="0" err="1" smtClean="0">
                <a:solidFill>
                  <a:schemeClr val="tx1"/>
                </a:solidFill>
                <a:effectLst/>
                <a:latin typeface="+mn-lt"/>
                <a:ea typeface="ＭＳ Ｐゴシック" pitchFamily="-109" charset="-128"/>
                <a:cs typeface="ＭＳ Ｐゴシック" pitchFamily="-109" charset="-128"/>
              </a:rPr>
              <a:t>Ein</a:t>
            </a:r>
            <a:r>
              <a:rPr lang="en-US" sz="1200" kern="1200" dirty="0" smtClean="0">
                <a:solidFill>
                  <a:schemeClr val="tx1"/>
                </a:solidFill>
                <a:effectLst/>
                <a:latin typeface="+mn-lt"/>
                <a:ea typeface="ＭＳ Ｐゴシック" pitchFamily="-109" charset="-128"/>
                <a:cs typeface="ＭＳ Ｐゴシック" pitchFamily="-109" charset="-128"/>
              </a:rPr>
              <a:t>- stein condensation emerged only in 1995 and was recognized with the 2001 Nobel prize in physics.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24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28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29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 Initial </a:t>
            </a:r>
            <a:r>
              <a:rPr lang="en-US" sz="1200" kern="1200" dirty="0" err="1" smtClean="0">
                <a:solidFill>
                  <a:schemeClr val="tx1"/>
                </a:solidFill>
                <a:latin typeface="+mn-lt"/>
                <a:ea typeface="ＭＳ Ｐゴシック" pitchFamily="-109" charset="-128"/>
                <a:cs typeface="ＭＳ Ｐゴシック" pitchFamily="-109" charset="-128"/>
              </a:rPr>
              <a:t>Attractiveness.Cumulative</a:t>
            </a:r>
            <a:r>
              <a:rPr lang="en-US" sz="1200" kern="1200" dirty="0" smtClean="0">
                <a:solidFill>
                  <a:schemeClr val="tx1"/>
                </a:solidFill>
                <a:latin typeface="+mn-lt"/>
                <a:ea typeface="ＭＳ Ｐゴシック" pitchFamily="-109" charset="-128"/>
                <a:cs typeface="ＭＳ Ｐゴシック" pitchFamily="-109" charset="-128"/>
              </a:rPr>
              <a:t> preferential attachment function for the citation network, capturing the citation patterns of research papers published from 2007 to 2008. The  curve was measured using the methodology described in Sect. 5.7. The continuous line corresponds to  with initial attractiveness A ~ 7.0. The dashed line corresponds to A=0, i.e. the case without attractiveness. After [17].</a:t>
            </a:r>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smtClean="0">
                <a:solidFill>
                  <a:schemeClr val="tx1"/>
                </a:solidFill>
                <a:latin typeface="+mn-lt"/>
                <a:ea typeface="ＭＳ Ｐゴシック" pitchFamily="-109" charset="-128"/>
                <a:cs typeface="ＭＳ Ｐゴシック" pitchFamily="-109" charset="-128"/>
              </a:rPr>
              <a:t>Preferential attachment. The relative probability  that a newcomer firm added at time </a:t>
            </a:r>
            <a:r>
              <a:rPr lang="en-US" sz="1200" i="1" kern="1200" baseline="0" dirty="0" err="1" smtClean="0">
                <a:solidFill>
                  <a:schemeClr val="tx1"/>
                </a:solidFill>
                <a:latin typeface="+mn-lt"/>
                <a:ea typeface="ＭＳ Ｐゴシック" pitchFamily="-109" charset="-128"/>
                <a:cs typeface="ＭＳ Ｐゴシック" pitchFamily="-109" charset="-128"/>
              </a:rPr>
              <a:t>t</a:t>
            </a:r>
            <a:r>
              <a:rPr lang="en-US" sz="1200" i="1" kern="1200" baseline="0" dirty="0" smtClean="0">
                <a:solidFill>
                  <a:schemeClr val="tx1"/>
                </a:solidFill>
                <a:latin typeface="+mn-lt"/>
                <a:ea typeface="ＭＳ Ｐゴシック" pitchFamily="-109" charset="-128"/>
                <a:cs typeface="ＭＳ Ｐゴシック" pitchFamily="-109" charset="-128"/>
              </a:rPr>
              <a:t> connects to an incumbent firm with </a:t>
            </a:r>
            <a:r>
              <a:rPr lang="en-US" sz="1200" i="1" kern="1200" baseline="0" dirty="0" err="1" smtClean="0">
                <a:solidFill>
                  <a:schemeClr val="tx1"/>
                </a:solidFill>
                <a:latin typeface="+mn-lt"/>
                <a:ea typeface="ＭＳ Ｐゴシック" pitchFamily="-109" charset="-128"/>
                <a:cs typeface="ＭＳ Ｐゴシック" pitchFamily="-109" charset="-128"/>
              </a:rPr>
              <a:t>k</a:t>
            </a:r>
            <a:r>
              <a:rPr lang="en-US" sz="1200" i="1" kern="1200" baseline="0" dirty="0" smtClean="0">
                <a:solidFill>
                  <a:schemeClr val="tx1"/>
                </a:solidFill>
                <a:latin typeface="+mn-lt"/>
                <a:ea typeface="ＭＳ Ｐゴシック" pitchFamily="-109" charset="-128"/>
                <a:cs typeface="ＭＳ Ｐゴシック" pitchFamily="-109" charset="-128"/>
              </a:rPr>
              <a:t> links. The dashed line has slope </a:t>
            </a:r>
            <a:r>
              <a:rPr lang="en-US" sz="1200" i="1" kern="1200" baseline="0" dirty="0" err="1" smtClean="0">
                <a:solidFill>
                  <a:schemeClr val="tx1"/>
                </a:solidFill>
                <a:latin typeface="+mn-lt"/>
                <a:ea typeface="ＭＳ Ｐゴシック" pitchFamily="-109" charset="-128"/>
                <a:cs typeface="ＭＳ Ｐゴシック" pitchFamily="-109" charset="-128"/>
              </a:rPr>
              <a:t>α</a:t>
            </a:r>
            <a:r>
              <a:rPr lang="en-US" sz="1200" i="1" kern="1200" baseline="0" dirty="0" smtClean="0">
                <a:solidFill>
                  <a:schemeClr val="tx1"/>
                </a:solidFill>
                <a:latin typeface="+mn-lt"/>
                <a:ea typeface="ＭＳ Ｐゴシック" pitchFamily="-109" charset="-128"/>
                <a:cs typeface="ＭＳ Ｐゴシック" pitchFamily="-109" charset="-128"/>
              </a:rPr>
              <a:t> =1.2.Link deletion. The relative probability,  of deleting a link from a degree node, compared with random link removal. The dashed line has slope . If link addition and removal were to be random, we would expect  and  for all </a:t>
            </a:r>
            <a:r>
              <a:rPr lang="en-US" sz="1200" i="1" kern="1200" baseline="0" dirty="0" err="1" smtClean="0">
                <a:solidFill>
                  <a:schemeClr val="tx1"/>
                </a:solidFill>
                <a:latin typeface="+mn-lt"/>
                <a:ea typeface="ＭＳ Ｐゴシック" pitchFamily="-109" charset="-128"/>
                <a:cs typeface="ＭＳ Ｐゴシック" pitchFamily="-109" charset="-128"/>
              </a:rPr>
              <a:t>k</a:t>
            </a:r>
            <a:r>
              <a:rPr lang="en-US" sz="1200" i="1" kern="1200" baseline="0" dirty="0" smtClean="0">
                <a:solidFill>
                  <a:schemeClr val="tx1"/>
                </a:solidFill>
                <a:latin typeface="+mn-lt"/>
                <a:ea typeface="ＭＳ Ｐゴシック" pitchFamily="-109" charset="-128"/>
                <a:cs typeface="ＭＳ Ｐゴシック" pitchFamily="-109" charset="-128"/>
              </a:rPr>
              <a:t>.  After [23].</a:t>
            </a:r>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smtClean="0">
                <a:solidFill>
                  <a:schemeClr val="tx1"/>
                </a:solidFill>
                <a:latin typeface="+mn-lt"/>
                <a:ea typeface="ＭＳ Ｐゴシック" pitchFamily="-109" charset="-128"/>
                <a:cs typeface="ＭＳ Ｐゴシック" pitchFamily="-109" charset="-128"/>
              </a:rPr>
              <a:t>Preferential attachment. The relative probability  that a newcomer firm added at time </a:t>
            </a:r>
            <a:r>
              <a:rPr lang="en-US" sz="1200" i="1" kern="1200" baseline="0" dirty="0" err="1" smtClean="0">
                <a:solidFill>
                  <a:schemeClr val="tx1"/>
                </a:solidFill>
                <a:latin typeface="+mn-lt"/>
                <a:ea typeface="ＭＳ Ｐゴシック" pitchFamily="-109" charset="-128"/>
                <a:cs typeface="ＭＳ Ｐゴシック" pitchFamily="-109" charset="-128"/>
              </a:rPr>
              <a:t>t</a:t>
            </a:r>
            <a:r>
              <a:rPr lang="en-US" sz="1200" i="1" kern="1200" baseline="0" dirty="0" smtClean="0">
                <a:solidFill>
                  <a:schemeClr val="tx1"/>
                </a:solidFill>
                <a:latin typeface="+mn-lt"/>
                <a:ea typeface="ＭＳ Ｐゴシック" pitchFamily="-109" charset="-128"/>
                <a:cs typeface="ＭＳ Ｐゴシック" pitchFamily="-109" charset="-128"/>
              </a:rPr>
              <a:t> connects to an incumbent firm with </a:t>
            </a:r>
            <a:r>
              <a:rPr lang="en-US" sz="1200" i="1" kern="1200" baseline="0" dirty="0" err="1" smtClean="0">
                <a:solidFill>
                  <a:schemeClr val="tx1"/>
                </a:solidFill>
                <a:latin typeface="+mn-lt"/>
                <a:ea typeface="ＭＳ Ｐゴシック" pitchFamily="-109" charset="-128"/>
                <a:cs typeface="ＭＳ Ｐゴシック" pitchFamily="-109" charset="-128"/>
              </a:rPr>
              <a:t>k</a:t>
            </a:r>
            <a:r>
              <a:rPr lang="en-US" sz="1200" i="1" kern="1200" baseline="0" dirty="0" smtClean="0">
                <a:solidFill>
                  <a:schemeClr val="tx1"/>
                </a:solidFill>
                <a:latin typeface="+mn-lt"/>
                <a:ea typeface="ＭＳ Ｐゴシック" pitchFamily="-109" charset="-128"/>
                <a:cs typeface="ＭＳ Ｐゴシック" pitchFamily="-109" charset="-128"/>
              </a:rPr>
              <a:t> links. The dashed line has slope </a:t>
            </a:r>
            <a:r>
              <a:rPr lang="en-US" sz="1200" i="1" kern="1200" baseline="0" dirty="0" err="1" smtClean="0">
                <a:solidFill>
                  <a:schemeClr val="tx1"/>
                </a:solidFill>
                <a:latin typeface="+mn-lt"/>
                <a:ea typeface="ＭＳ Ｐゴシック" pitchFamily="-109" charset="-128"/>
                <a:cs typeface="ＭＳ Ｐゴシック" pitchFamily="-109" charset="-128"/>
              </a:rPr>
              <a:t>α</a:t>
            </a:r>
            <a:r>
              <a:rPr lang="en-US" sz="1200" i="1" kern="1200" baseline="0" dirty="0" smtClean="0">
                <a:solidFill>
                  <a:schemeClr val="tx1"/>
                </a:solidFill>
                <a:latin typeface="+mn-lt"/>
                <a:ea typeface="ＭＳ Ｐゴシック" pitchFamily="-109" charset="-128"/>
                <a:cs typeface="ＭＳ Ｐゴシック" pitchFamily="-109" charset="-128"/>
              </a:rPr>
              <a:t> =1.2.Link deletion. The relative probability,  of deleting a link from a degree node, compared with random link removal. The dashed line has slope . If link addition and removal were to be random, we would expect  and  for all </a:t>
            </a:r>
            <a:r>
              <a:rPr lang="en-US" sz="1200" i="1" kern="1200" baseline="0" dirty="0" err="1" smtClean="0">
                <a:solidFill>
                  <a:schemeClr val="tx1"/>
                </a:solidFill>
                <a:latin typeface="+mn-lt"/>
                <a:ea typeface="ＭＳ Ｐゴシック" pitchFamily="-109" charset="-128"/>
                <a:cs typeface="ＭＳ Ｐゴシック" pitchFamily="-109" charset="-128"/>
              </a:rPr>
              <a:t>k</a:t>
            </a:r>
            <a:r>
              <a:rPr lang="en-US" sz="1200" i="1" kern="1200" baseline="0" dirty="0" smtClean="0">
                <a:solidFill>
                  <a:schemeClr val="tx1"/>
                </a:solidFill>
                <a:latin typeface="+mn-lt"/>
                <a:ea typeface="ＭＳ Ｐゴシック" pitchFamily="-109" charset="-128"/>
                <a:cs typeface="ＭＳ Ｐゴシック" pitchFamily="-109" charset="-128"/>
              </a:rPr>
              <a:t>.  After [23].</a:t>
            </a:r>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ＭＳ Ｐゴシック" pitchFamily="-109" charset="-128"/>
                <a:cs typeface="ＭＳ Ｐゴシック" pitchFamily="-109" charset="-128"/>
              </a:rPr>
              <a:t>The citation history of a research paper by Jan </a:t>
            </a:r>
            <a:r>
              <a:rPr lang="en-US" sz="1200" kern="1200" dirty="0" err="1" smtClean="0">
                <a:solidFill>
                  <a:schemeClr val="tx1"/>
                </a:solidFill>
                <a:effectLst/>
                <a:latin typeface="+mn-lt"/>
                <a:ea typeface="ＭＳ Ｐゴシック" pitchFamily="-109" charset="-128"/>
                <a:cs typeface="ＭＳ Ｐゴシック" pitchFamily="-109" charset="-128"/>
              </a:rPr>
              <a:t>Hendrik</a:t>
            </a:r>
            <a:r>
              <a:rPr lang="en-US" sz="1200" kern="1200" dirty="0" smtClean="0">
                <a:solidFill>
                  <a:schemeClr val="tx1"/>
                </a:solidFill>
                <a:effectLst/>
                <a:latin typeface="+mn-lt"/>
                <a:ea typeface="ＭＳ Ｐゴシック" pitchFamily="-109" charset="-128"/>
                <a:cs typeface="ＭＳ Ｐゴシック" pitchFamily="-109" charset="-128"/>
              </a:rPr>
              <a:t> </a:t>
            </a:r>
            <a:r>
              <a:rPr lang="en-US" sz="1200" kern="1200" dirty="0" err="1" smtClean="0">
                <a:solidFill>
                  <a:schemeClr val="tx1"/>
                </a:solidFill>
                <a:effectLst/>
                <a:latin typeface="+mn-lt"/>
                <a:ea typeface="ＭＳ Ｐゴシック" pitchFamily="-109" charset="-128"/>
                <a:cs typeface="ＭＳ Ｐゴシック" pitchFamily="-109" charset="-128"/>
              </a:rPr>
              <a:t>Schön</a:t>
            </a:r>
            <a:r>
              <a:rPr lang="en-US" sz="1200" kern="1200" dirty="0" smtClean="0">
                <a:solidFill>
                  <a:schemeClr val="tx1"/>
                </a:solidFill>
                <a:effectLst/>
                <a:latin typeface="+mn-lt"/>
                <a:ea typeface="ＭＳ Ｐゴシック" pitchFamily="-109" charset="-128"/>
                <a:cs typeface="ＭＳ Ｐゴシック" pitchFamily="-109" charset="-128"/>
              </a:rPr>
              <a:t> published in </a:t>
            </a:r>
            <a:r>
              <a:rPr lang="en-US" sz="1200" i="1" kern="1200" dirty="0" smtClean="0">
                <a:solidFill>
                  <a:schemeClr val="tx1"/>
                </a:solidFill>
                <a:effectLst/>
                <a:latin typeface="+mn-lt"/>
                <a:ea typeface="ＭＳ Ｐゴシック" pitchFamily="-109" charset="-128"/>
                <a:cs typeface="ＭＳ Ｐゴシック" pitchFamily="-109" charset="-128"/>
              </a:rPr>
              <a:t>Science </a:t>
            </a:r>
            <a:r>
              <a:rPr lang="en-US" sz="1200" kern="1200" dirty="0" smtClean="0">
                <a:solidFill>
                  <a:schemeClr val="tx1"/>
                </a:solidFill>
                <a:effectLst/>
                <a:latin typeface="+mn-lt"/>
                <a:ea typeface="ＭＳ Ｐゴシック" pitchFamily="-109" charset="-128"/>
                <a:cs typeface="ＭＳ Ｐゴシック" pitchFamily="-109" charset="-128"/>
              </a:rPr>
              <a:t>[23] </a:t>
            </a:r>
            <a:r>
              <a:rPr lang="en-US" sz="1200" kern="1200" dirty="0" err="1" smtClean="0">
                <a:solidFill>
                  <a:schemeClr val="tx1"/>
                </a:solidFill>
                <a:effectLst/>
                <a:latin typeface="+mn-lt"/>
                <a:ea typeface="ＭＳ Ｐゴシック" pitchFamily="-109" charset="-128"/>
                <a:cs typeface="ＭＳ Ｐゴシック" pitchFamily="-109" charset="-128"/>
              </a:rPr>
              <a:t>illus</a:t>
            </a:r>
            <a:r>
              <a:rPr lang="en-US" sz="1200" kern="1200" dirty="0" smtClean="0">
                <a:solidFill>
                  <a:schemeClr val="tx1"/>
                </a:solidFill>
                <a:effectLst/>
                <a:latin typeface="+mn-lt"/>
                <a:ea typeface="ＭＳ Ｐゴシック" pitchFamily="-109" charset="-128"/>
                <a:cs typeface="ＭＳ Ｐゴシック" pitchFamily="-109" charset="-128"/>
              </a:rPr>
              <a:t>- </a:t>
            </a:r>
            <a:r>
              <a:rPr lang="en-US" sz="1200" kern="1200" dirty="0" err="1" smtClean="0">
                <a:solidFill>
                  <a:schemeClr val="tx1"/>
                </a:solidFill>
                <a:effectLst/>
                <a:latin typeface="+mn-lt"/>
                <a:ea typeface="ＭＳ Ｐゴシック" pitchFamily="-109" charset="-128"/>
                <a:cs typeface="ＭＳ Ｐゴシック" pitchFamily="-109" charset="-128"/>
              </a:rPr>
              <a:t>trates</a:t>
            </a:r>
            <a:r>
              <a:rPr lang="en-US" sz="1200" kern="1200" dirty="0" smtClean="0">
                <a:solidFill>
                  <a:schemeClr val="tx1"/>
                </a:solidFill>
                <a:effectLst/>
                <a:latin typeface="+mn-lt"/>
                <a:ea typeface="ＭＳ Ｐゴシック" pitchFamily="-109" charset="-128"/>
                <a:cs typeface="ＭＳ Ｐゴシック" pitchFamily="-109" charset="-128"/>
              </a:rPr>
              <a:t> how difficult it is to remove a node from the citation network. </a:t>
            </a:r>
            <a:r>
              <a:rPr lang="en-US" sz="1200" kern="1200" dirty="0" err="1" smtClean="0">
                <a:solidFill>
                  <a:schemeClr val="tx1"/>
                </a:solidFill>
                <a:effectLst/>
                <a:latin typeface="+mn-lt"/>
                <a:ea typeface="ＭＳ Ｐゴシック" pitchFamily="-109" charset="-128"/>
                <a:cs typeface="ＭＳ Ｐゴシック" pitchFamily="-109" charset="-128"/>
              </a:rPr>
              <a:t>Schön</a:t>
            </a:r>
            <a:r>
              <a:rPr lang="en-US" sz="1200" kern="1200" dirty="0" smtClean="0">
                <a:solidFill>
                  <a:schemeClr val="tx1"/>
                </a:solidFill>
                <a:effectLst/>
                <a:latin typeface="+mn-lt"/>
                <a:ea typeface="ＭＳ Ｐゴシック" pitchFamily="-109" charset="-128"/>
                <a:cs typeface="ＭＳ Ｐゴシック" pitchFamily="-109" charset="-128"/>
              </a:rPr>
              <a:t> rose to </a:t>
            </a:r>
            <a:r>
              <a:rPr lang="en-US" sz="1200" kern="1200" dirty="0" err="1" smtClean="0">
                <a:solidFill>
                  <a:schemeClr val="tx1"/>
                </a:solidFill>
                <a:effectLst/>
                <a:latin typeface="+mn-lt"/>
                <a:ea typeface="ＭＳ Ｐゴシック" pitchFamily="-109" charset="-128"/>
                <a:cs typeface="ＭＳ Ｐゴシック" pitchFamily="-109" charset="-128"/>
              </a:rPr>
              <a:t>promi</a:t>
            </a:r>
            <a:r>
              <a:rPr lang="en-US" sz="1200" kern="1200" dirty="0" smtClean="0">
                <a:solidFill>
                  <a:schemeClr val="tx1"/>
                </a:solidFill>
                <a:effectLst/>
                <a:latin typeface="+mn-lt"/>
                <a:ea typeface="ＭＳ Ｐゴシック" pitchFamily="-109" charset="-128"/>
                <a:cs typeface="ＭＳ Ｐゴシック" pitchFamily="-109" charset="-128"/>
              </a:rPr>
              <a:t>- </a:t>
            </a:r>
            <a:r>
              <a:rPr lang="en-US" sz="1200" kern="1200" dirty="0" err="1" smtClean="0">
                <a:solidFill>
                  <a:schemeClr val="tx1"/>
                </a:solidFill>
                <a:effectLst/>
                <a:latin typeface="+mn-lt"/>
                <a:ea typeface="ＭＳ Ｐゴシック" pitchFamily="-109" charset="-128"/>
                <a:cs typeface="ＭＳ Ｐゴシック" pitchFamily="-109" charset="-128"/>
              </a:rPr>
              <a:t>nence</a:t>
            </a:r>
            <a:r>
              <a:rPr lang="en-US" sz="1200" kern="1200" dirty="0" smtClean="0">
                <a:solidFill>
                  <a:schemeClr val="tx1"/>
                </a:solidFill>
                <a:effectLst/>
                <a:latin typeface="+mn-lt"/>
                <a:ea typeface="ＭＳ Ｐゴシック" pitchFamily="-109" charset="-128"/>
                <a:cs typeface="ＭＳ Ｐゴシック" pitchFamily="-109" charset="-128"/>
              </a:rPr>
              <a:t> after a series of breakthroughs in the area of semiconductors. His productivity was phenomenal: In 2001 he has coauthored one research paper every eight days, published by the most prominent scientific journals, like </a:t>
            </a:r>
            <a:r>
              <a:rPr lang="en-US" sz="1200" i="1" kern="1200" dirty="0" smtClean="0">
                <a:solidFill>
                  <a:schemeClr val="tx1"/>
                </a:solidFill>
                <a:effectLst/>
                <a:latin typeface="+mn-lt"/>
                <a:ea typeface="ＭＳ Ｐゴシック" pitchFamily="-109" charset="-128"/>
                <a:cs typeface="ＭＳ Ｐゴシック" pitchFamily="-109" charset="-128"/>
              </a:rPr>
              <a:t>Science </a:t>
            </a:r>
            <a:r>
              <a:rPr lang="en-US" sz="1200" kern="1200" dirty="0" smtClean="0">
                <a:solidFill>
                  <a:schemeClr val="tx1"/>
                </a:solidFill>
                <a:effectLst/>
                <a:latin typeface="+mn-lt"/>
                <a:ea typeface="ＭＳ Ｐゴシック" pitchFamily="-109" charset="-128"/>
                <a:cs typeface="ＭＳ Ｐゴシック" pitchFamily="-109" charset="-128"/>
              </a:rPr>
              <a:t>and </a:t>
            </a:r>
            <a:r>
              <a:rPr lang="en-US" sz="1200" i="1" kern="1200" dirty="0" smtClean="0">
                <a:solidFill>
                  <a:schemeClr val="tx1"/>
                </a:solidFill>
                <a:effectLst/>
                <a:latin typeface="+mn-lt"/>
                <a:ea typeface="ＭＳ Ｐゴシック" pitchFamily="-109" charset="-128"/>
                <a:cs typeface="ＭＳ Ｐゴシック" pitchFamily="-109" charset="-128"/>
              </a:rPr>
              <a:t>Nature</a:t>
            </a:r>
            <a:r>
              <a:rPr lang="en-US" sz="1200" kern="1200" dirty="0" smtClean="0">
                <a:solidFill>
                  <a:schemeClr val="tx1"/>
                </a:solidFill>
                <a:effectLst/>
                <a:latin typeface="+mn-lt"/>
                <a:ea typeface="ＭＳ Ｐゴシック" pitchFamily="-109" charset="-128"/>
                <a:cs typeface="ＭＳ Ｐゴシック" pitchFamily="-109" charset="-128"/>
              </a:rPr>
              <a:t>. </a:t>
            </a:r>
            <a:endParaRPr lang="en-US" dirty="0" smtClean="0"/>
          </a:p>
          <a:p>
            <a:r>
              <a:rPr lang="en-US" sz="1200" kern="1200" dirty="0" smtClean="0">
                <a:solidFill>
                  <a:schemeClr val="tx1"/>
                </a:solidFill>
                <a:effectLst/>
                <a:latin typeface="+mn-lt"/>
                <a:ea typeface="ＭＳ Ｐゴシック" pitchFamily="-109" charset="-128"/>
                <a:cs typeface="ＭＳ Ｐゴシック" pitchFamily="-109" charset="-128"/>
              </a:rPr>
              <a:t>Soon after </a:t>
            </a:r>
            <a:r>
              <a:rPr lang="en-US" sz="1200" kern="1200" dirty="0" err="1" smtClean="0">
                <a:solidFill>
                  <a:schemeClr val="tx1"/>
                </a:solidFill>
                <a:effectLst/>
                <a:latin typeface="+mn-lt"/>
                <a:ea typeface="ＭＳ Ｐゴシック" pitchFamily="-109" charset="-128"/>
                <a:cs typeface="ＭＳ Ｐゴシック" pitchFamily="-109" charset="-128"/>
              </a:rPr>
              <a:t>Schön</a:t>
            </a:r>
            <a:r>
              <a:rPr lang="en-US" sz="1200" kern="1200" dirty="0" smtClean="0">
                <a:solidFill>
                  <a:schemeClr val="tx1"/>
                </a:solidFill>
                <a:effectLst/>
                <a:latin typeface="+mn-lt"/>
                <a:ea typeface="ＭＳ Ｐゴシック" pitchFamily="-109" charset="-128"/>
                <a:cs typeface="ＭＳ Ｐゴシック" pitchFamily="-109" charset="-128"/>
              </a:rPr>
              <a:t> published a paper reporting a groundbreaking discovery on single-</a:t>
            </a:r>
            <a:r>
              <a:rPr lang="en-US" sz="1200" kern="1200" dirty="0" err="1" smtClean="0">
                <a:solidFill>
                  <a:schemeClr val="tx1"/>
                </a:solidFill>
                <a:effectLst/>
                <a:latin typeface="+mn-lt"/>
                <a:ea typeface="ＭＳ Ｐゴシック" pitchFamily="-109" charset="-128"/>
                <a:cs typeface="ＭＳ Ｐゴシック" pitchFamily="-109" charset="-128"/>
              </a:rPr>
              <a:t>mol</a:t>
            </a:r>
            <a:r>
              <a:rPr lang="en-US" sz="1200" kern="1200" dirty="0" smtClean="0">
                <a:solidFill>
                  <a:schemeClr val="tx1"/>
                </a:solidFill>
                <a:effectLst/>
                <a:latin typeface="+mn-lt"/>
                <a:ea typeface="ＭＳ Ｐゴシック" pitchFamily="-109" charset="-128"/>
                <a:cs typeface="ＭＳ Ｐゴシック" pitchFamily="-109" charset="-128"/>
              </a:rPr>
              <a:t>- </a:t>
            </a:r>
            <a:r>
              <a:rPr lang="en-US" sz="1200" kern="1200" dirty="0" err="1" smtClean="0">
                <a:solidFill>
                  <a:schemeClr val="tx1"/>
                </a:solidFill>
                <a:effectLst/>
                <a:latin typeface="+mn-lt"/>
                <a:ea typeface="ＭＳ Ｐゴシック" pitchFamily="-109" charset="-128"/>
                <a:cs typeface="ＭＳ Ｐゴシック" pitchFamily="-109" charset="-128"/>
              </a:rPr>
              <a:t>ecule</a:t>
            </a:r>
            <a:r>
              <a:rPr lang="en-US" sz="1200" kern="1200" dirty="0" smtClean="0">
                <a:solidFill>
                  <a:schemeClr val="tx1"/>
                </a:solidFill>
                <a:effectLst/>
                <a:latin typeface="+mn-lt"/>
                <a:ea typeface="ＭＳ Ｐゴシック" pitchFamily="-109" charset="-128"/>
                <a:cs typeface="ＭＳ Ｐゴシック" pitchFamily="-109" charset="-128"/>
              </a:rPr>
              <a:t> semiconductors, researchers noticed that he reported for two experiments, carried out at different temperatures, identical noise [24]. The ensuing questions prompted Lu- cent Technologies, which ran Bell Labs where </a:t>
            </a:r>
            <a:r>
              <a:rPr lang="en-US" sz="1200" kern="1200" dirty="0" err="1" smtClean="0">
                <a:solidFill>
                  <a:schemeClr val="tx1"/>
                </a:solidFill>
                <a:effectLst/>
                <a:latin typeface="+mn-lt"/>
                <a:ea typeface="ＭＳ Ｐゴシック" pitchFamily="-109" charset="-128"/>
                <a:cs typeface="ＭＳ Ｐゴシック" pitchFamily="-109" charset="-128"/>
              </a:rPr>
              <a:t>Schön</a:t>
            </a:r>
            <a:r>
              <a:rPr lang="en-US" sz="1200" kern="1200" dirty="0" smtClean="0">
                <a:solidFill>
                  <a:schemeClr val="tx1"/>
                </a:solidFill>
                <a:effectLst/>
                <a:latin typeface="+mn-lt"/>
                <a:ea typeface="ＭＳ Ｐゴシック" pitchFamily="-109" charset="-128"/>
                <a:cs typeface="ＭＳ Ｐゴシック" pitchFamily="-109" charset="-128"/>
              </a:rPr>
              <a:t> worked, to start a formal investigation. Eventually </a:t>
            </a:r>
            <a:r>
              <a:rPr lang="en-US" sz="1200" kern="1200" dirty="0" err="1" smtClean="0">
                <a:solidFill>
                  <a:schemeClr val="tx1"/>
                </a:solidFill>
                <a:effectLst/>
                <a:latin typeface="+mn-lt"/>
                <a:ea typeface="ＭＳ Ｐゴシック" pitchFamily="-109" charset="-128"/>
                <a:cs typeface="ＭＳ Ｐゴシック" pitchFamily="-109" charset="-128"/>
              </a:rPr>
              <a:t>Schön</a:t>
            </a:r>
            <a:r>
              <a:rPr lang="en-US" sz="1200" kern="1200" dirty="0" smtClean="0">
                <a:solidFill>
                  <a:schemeClr val="tx1"/>
                </a:solidFill>
                <a:effectLst/>
                <a:latin typeface="+mn-lt"/>
                <a:ea typeface="ＭＳ Ｐゴシック" pitchFamily="-109" charset="-128"/>
                <a:cs typeface="ＭＳ Ｐゴシック" pitchFamily="-109" charset="-128"/>
              </a:rPr>
              <a:t> admitted falsifying data. Several dozens of his papers, like the one whose citation pattern is shown in this figure, were retracted. </a:t>
            </a:r>
            <a:endParaRPr lang="en-US" dirty="0" smtClean="0"/>
          </a:p>
          <a:p>
            <a:r>
              <a:rPr lang="en-US" sz="1200" kern="1200" dirty="0" smtClean="0">
                <a:solidFill>
                  <a:schemeClr val="tx1"/>
                </a:solidFill>
                <a:effectLst/>
                <a:latin typeface="+mn-lt"/>
                <a:ea typeface="ＭＳ Ｐゴシック" pitchFamily="-109" charset="-128"/>
                <a:cs typeface="ＭＳ Ｐゴシック" pitchFamily="-109" charset="-128"/>
              </a:rPr>
              <a:t>While the papers’ formal retraction lead to a dramatic drop in citations, the papers con- </a:t>
            </a:r>
            <a:r>
              <a:rPr lang="en-US" sz="1200" kern="1200" dirty="0" err="1" smtClean="0">
                <a:solidFill>
                  <a:schemeClr val="tx1"/>
                </a:solidFill>
                <a:effectLst/>
                <a:latin typeface="+mn-lt"/>
                <a:ea typeface="ＭＳ Ｐゴシック" pitchFamily="-109" charset="-128"/>
                <a:cs typeface="ＭＳ Ｐゴシック" pitchFamily="-109" charset="-128"/>
              </a:rPr>
              <a:t>tinue</a:t>
            </a:r>
            <a:r>
              <a:rPr lang="en-US" sz="1200" kern="1200" dirty="0" smtClean="0">
                <a:solidFill>
                  <a:schemeClr val="tx1"/>
                </a:solidFill>
                <a:effectLst/>
                <a:latin typeface="+mn-lt"/>
                <a:ea typeface="ＭＳ Ｐゴシック" pitchFamily="-109" charset="-128"/>
                <a:cs typeface="ＭＳ Ｐゴシック" pitchFamily="-109" charset="-128"/>
              </a:rPr>
              <a:t> to be cited after their official “deletion” from the literature, as seen in the figure above. This indicates that it is virtually impossible to remove a node from the citation network.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effectLst/>
                <a:latin typeface="+mn-lt"/>
                <a:ea typeface="ＭＳ Ｐゴシック" pitchFamily="-109" charset="-128"/>
                <a:cs typeface="ＭＳ Ｐゴシック" pitchFamily="-109" charset="-128"/>
              </a:rPr>
              <a:t>Garment District </a:t>
            </a:r>
            <a:endParaRPr lang="en-US" dirty="0" smtClean="0"/>
          </a:p>
          <a:p>
            <a:r>
              <a:rPr lang="en-US" sz="1200" kern="1200" dirty="0" smtClean="0">
                <a:solidFill>
                  <a:schemeClr val="tx1"/>
                </a:solidFill>
                <a:effectLst/>
                <a:latin typeface="+mn-lt"/>
                <a:ea typeface="ＭＳ Ｐゴシック" pitchFamily="-109" charset="-128"/>
                <a:cs typeface="ＭＳ Ｐゴシック" pitchFamily="-109" charset="-128"/>
              </a:rPr>
              <a:t>The Garment District is a Manhattan neigh- </a:t>
            </a:r>
            <a:r>
              <a:rPr lang="en-US" sz="1200" kern="1200" dirty="0" err="1" smtClean="0">
                <a:solidFill>
                  <a:schemeClr val="tx1"/>
                </a:solidFill>
                <a:effectLst/>
                <a:latin typeface="+mn-lt"/>
                <a:ea typeface="ＭＳ Ｐゴシック" pitchFamily="-109" charset="-128"/>
                <a:cs typeface="ＭＳ Ｐゴシック" pitchFamily="-109" charset="-128"/>
              </a:rPr>
              <a:t>borhood</a:t>
            </a:r>
            <a:r>
              <a:rPr lang="en-US" sz="1200" kern="1200" dirty="0" smtClean="0">
                <a:solidFill>
                  <a:schemeClr val="tx1"/>
                </a:solidFill>
                <a:effectLst/>
                <a:latin typeface="+mn-lt"/>
                <a:ea typeface="ＭＳ Ｐゴシック" pitchFamily="-109" charset="-128"/>
                <a:cs typeface="ＭＳ Ｐゴシック" pitchFamily="-109" charset="-128"/>
              </a:rPr>
              <a:t> located between Fifth and Ninth Ave- </a:t>
            </a:r>
            <a:r>
              <a:rPr lang="en-US" sz="1200" kern="1200" dirty="0" err="1" smtClean="0">
                <a:solidFill>
                  <a:schemeClr val="tx1"/>
                </a:solidFill>
                <a:effectLst/>
                <a:latin typeface="+mn-lt"/>
                <a:ea typeface="ＭＳ Ｐゴシック" pitchFamily="-109" charset="-128"/>
                <a:cs typeface="ＭＳ Ｐゴシック" pitchFamily="-109" charset="-128"/>
              </a:rPr>
              <a:t>nue</a:t>
            </a:r>
            <a:r>
              <a:rPr lang="en-US" sz="1200" kern="1200" dirty="0" smtClean="0">
                <a:solidFill>
                  <a:schemeClr val="tx1"/>
                </a:solidFill>
                <a:effectLst/>
                <a:latin typeface="+mn-lt"/>
                <a:ea typeface="ＭＳ Ｐゴシック" pitchFamily="-109" charset="-128"/>
                <a:cs typeface="ＭＳ Ｐゴシック" pitchFamily="-109" charset="-128"/>
              </a:rPr>
              <a:t>, from 34th to 42nd Street. Since the early 20th century it has been the center for </a:t>
            </a:r>
            <a:r>
              <a:rPr lang="en-US" sz="1200" kern="1200" dirty="0" err="1" smtClean="0">
                <a:solidFill>
                  <a:schemeClr val="tx1"/>
                </a:solidFill>
                <a:effectLst/>
                <a:latin typeface="+mn-lt"/>
                <a:ea typeface="ＭＳ Ｐゴシック" pitchFamily="-109" charset="-128"/>
                <a:cs typeface="ＭＳ Ｐゴシック" pitchFamily="-109" charset="-128"/>
              </a:rPr>
              <a:t>fash</a:t>
            </a:r>
            <a:r>
              <a:rPr lang="en-US" sz="1200" kern="1200" dirty="0" smtClean="0">
                <a:solidFill>
                  <a:schemeClr val="tx1"/>
                </a:solidFill>
                <a:effectLst/>
                <a:latin typeface="+mn-lt"/>
                <a:ea typeface="ＭＳ Ｐゴシック" pitchFamily="-109" charset="-128"/>
                <a:cs typeface="ＭＳ Ｐゴシック" pitchFamily="-109" charset="-128"/>
              </a:rPr>
              <a:t>- ion manufacturing and design in the United States. The </a:t>
            </a:r>
            <a:r>
              <a:rPr lang="en-US" sz="1200" i="1" kern="1200" dirty="0" smtClean="0">
                <a:solidFill>
                  <a:schemeClr val="tx1"/>
                </a:solidFill>
                <a:effectLst/>
                <a:latin typeface="+mn-lt"/>
                <a:ea typeface="ＭＳ Ｐゴシック" pitchFamily="-109" charset="-128"/>
                <a:cs typeface="ＭＳ Ｐゴシック" pitchFamily="-109" charset="-128"/>
              </a:rPr>
              <a:t>Needle threading a button </a:t>
            </a:r>
            <a:r>
              <a:rPr lang="en-US" sz="1200" kern="1200" dirty="0" smtClean="0">
                <a:solidFill>
                  <a:schemeClr val="tx1"/>
                </a:solidFill>
                <a:effectLst/>
                <a:latin typeface="+mn-lt"/>
                <a:ea typeface="ＭＳ Ｐゴシック" pitchFamily="-109" charset="-128"/>
                <a:cs typeface="ＭＳ Ｐゴシック" pitchFamily="-109" charset="-128"/>
              </a:rPr>
              <a:t>and the </a:t>
            </a:r>
            <a:r>
              <a:rPr lang="en-US" sz="1200" i="1" kern="1200" dirty="0" smtClean="0">
                <a:solidFill>
                  <a:schemeClr val="tx1"/>
                </a:solidFill>
                <a:effectLst/>
                <a:latin typeface="+mn-lt"/>
                <a:ea typeface="ＭＳ Ｐゴシック" pitchFamily="-109" charset="-128"/>
                <a:cs typeface="ＭＳ Ｐゴシック" pitchFamily="-109" charset="-128"/>
              </a:rPr>
              <a:t>Jewish Tailor</a:t>
            </a:r>
            <a:r>
              <a:rPr lang="en-US" sz="1200" kern="1200" dirty="0" smtClean="0">
                <a:solidFill>
                  <a:schemeClr val="tx1"/>
                </a:solidFill>
                <a:effectLst/>
                <a:latin typeface="+mn-lt"/>
                <a:ea typeface="ＭＳ Ｐゴシック" pitchFamily="-109" charset="-128"/>
                <a:cs typeface="ＭＳ Ｐゴシック" pitchFamily="-109" charset="-128"/>
              </a:rPr>
              <a:t>, two sculptures located in the heart of the district, pay tribute to the neigh- </a:t>
            </a:r>
            <a:r>
              <a:rPr lang="en-US" sz="1200" kern="1200" dirty="0" err="1" smtClean="0">
                <a:solidFill>
                  <a:schemeClr val="tx1"/>
                </a:solidFill>
                <a:effectLst/>
                <a:latin typeface="+mn-lt"/>
                <a:ea typeface="ＭＳ Ｐゴシック" pitchFamily="-109" charset="-128"/>
                <a:cs typeface="ＭＳ Ｐゴシック" pitchFamily="-109" charset="-128"/>
              </a:rPr>
              <a:t>borhood’s</a:t>
            </a:r>
            <a:r>
              <a:rPr lang="en-US" sz="1200" kern="1200" dirty="0" smtClean="0">
                <a:solidFill>
                  <a:schemeClr val="tx1"/>
                </a:solidFill>
                <a:effectLst/>
                <a:latin typeface="+mn-lt"/>
                <a:ea typeface="ＭＳ Ｐゴシック" pitchFamily="-109" charset="-128"/>
                <a:cs typeface="ＭＳ Ｐゴシック" pitchFamily="-109" charset="-128"/>
              </a:rPr>
              <a:t> past. </a:t>
            </a:r>
            <a:endParaRPr lang="en-US" dirty="0" smtClean="0"/>
          </a:p>
          <a:p>
            <a:r>
              <a:rPr lang="en-US" sz="1200" kern="1200" dirty="0" smtClean="0">
                <a:solidFill>
                  <a:schemeClr val="tx1"/>
                </a:solidFill>
                <a:effectLst/>
                <a:latin typeface="+mn-lt"/>
                <a:ea typeface="ＭＳ Ｐゴシック" pitchFamily="-109" charset="-128"/>
                <a:cs typeface="ＭＳ Ｐゴシック" pitchFamily="-109" charset="-128"/>
              </a:rPr>
              <a:t>The garment industry of New York City offers a prominent example of a declining network, helping us understand how the loss of nodes shapes a network’s topology (</a:t>
            </a:r>
            <a:r>
              <a:rPr lang="en-US" sz="1200" b="1" kern="1200" dirty="0" smtClean="0">
                <a:solidFill>
                  <a:schemeClr val="tx1"/>
                </a:solidFill>
                <a:effectLst/>
                <a:latin typeface="+mn-lt"/>
                <a:ea typeface="ＭＳ Ｐゴシック" pitchFamily="-109" charset="-128"/>
                <a:cs typeface="ＭＳ Ｐゴシック" pitchFamily="-109" charset="-128"/>
              </a:rPr>
              <a:t>BOX 6.5</a:t>
            </a:r>
            <a:r>
              <a:rPr lang="en-US" sz="1200" kern="1200" dirty="0" smtClean="0">
                <a:solidFill>
                  <a:schemeClr val="tx1"/>
                </a:solidFill>
                <a:effectLst/>
                <a:latin typeface="+mn-lt"/>
                <a:ea typeface="ＭＳ Ｐゴシック" pitchFamily="-109" charset="-128"/>
                <a:cs typeface="ＭＳ Ｐゴシック" pitchFamily="-109" charset="-128"/>
              </a:rPr>
              <a:t>). </a:t>
            </a:r>
            <a:r>
              <a:rPr lang="en-US" sz="1200" kern="1200" dirty="0" err="1" smtClean="0">
                <a:solidFill>
                  <a:schemeClr val="tx1"/>
                </a:solidFill>
                <a:effectLst/>
                <a:latin typeface="+mn-lt"/>
                <a:ea typeface="ＭＳ Ｐゴシック" pitchFamily="-109" charset="-128"/>
                <a:cs typeface="ＭＳ Ｐゴシック" pitchFamily="-109" charset="-128"/>
              </a:rPr>
              <a:t>Uncov</a:t>
            </a:r>
            <a:r>
              <a:rPr lang="en-US" sz="1200" kern="1200" dirty="0" smtClean="0">
                <a:solidFill>
                  <a:schemeClr val="tx1"/>
                </a:solidFill>
                <a:effectLst/>
                <a:latin typeface="+mn-lt"/>
                <a:ea typeface="ＭＳ Ｐゴシック" pitchFamily="-109" charset="-128"/>
                <a:cs typeface="ＭＳ Ｐゴシック" pitchFamily="-109" charset="-128"/>
              </a:rPr>
              <a:t>- </a:t>
            </a:r>
            <a:r>
              <a:rPr lang="en-US" sz="1200" kern="1200" dirty="0" err="1" smtClean="0">
                <a:solidFill>
                  <a:schemeClr val="tx1"/>
                </a:solidFill>
                <a:effectLst/>
                <a:latin typeface="+mn-lt"/>
                <a:ea typeface="ＭＳ Ｐゴシック" pitchFamily="-109" charset="-128"/>
                <a:cs typeface="ＭＳ Ｐゴシック" pitchFamily="-109" charset="-128"/>
              </a:rPr>
              <a:t>ering</a:t>
            </a:r>
            <a:r>
              <a:rPr lang="en-US" sz="1200" kern="1200" dirty="0" smtClean="0">
                <a:solidFill>
                  <a:schemeClr val="tx1"/>
                </a:solidFill>
                <a:effectLst/>
                <a:latin typeface="+mn-lt"/>
                <a:ea typeface="ＭＳ Ｐゴシック" pitchFamily="-109" charset="-128"/>
                <a:cs typeface="ＭＳ Ｐゴシック" pitchFamily="-109" charset="-128"/>
              </a:rPr>
              <a:t> the impact of processes like node and link loss on the network topology is one of the goals of this chapter.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ＭＳ Ｐゴシック" pitchFamily="-109" charset="-128"/>
                <a:cs typeface="ＭＳ Ｐゴシック" pitchFamily="-109" charset="-128"/>
              </a:rPr>
              <a:t>The New York City garment industry offers a prominent example of a declining network (</a:t>
            </a:r>
            <a:r>
              <a:rPr lang="en-US" sz="1200" b="1" kern="1200" dirty="0" smtClean="0">
                <a:solidFill>
                  <a:schemeClr val="tx1"/>
                </a:solidFill>
                <a:effectLst/>
                <a:latin typeface="+mn-lt"/>
                <a:ea typeface="ＭＳ Ｐゴシック" pitchFamily="-109" charset="-128"/>
                <a:cs typeface="ＭＳ Ｐゴシック" pitchFamily="-109" charset="-128"/>
              </a:rPr>
              <a:t>Figure 6.1</a:t>
            </a:r>
            <a:r>
              <a:rPr lang="en-US" sz="1200" kern="1200" dirty="0" smtClean="0">
                <a:solidFill>
                  <a:schemeClr val="tx1"/>
                </a:solidFill>
                <a:effectLst/>
                <a:latin typeface="+mn-lt"/>
                <a:ea typeface="ＭＳ Ｐゴシック" pitchFamily="-109" charset="-128"/>
                <a:cs typeface="ＭＳ Ｐゴシック" pitchFamily="-109" charset="-128"/>
              </a:rPr>
              <a:t>). Its nodes are designers and </a:t>
            </a:r>
            <a:r>
              <a:rPr lang="en-US" sz="1200" kern="1200" dirty="0" err="1" smtClean="0">
                <a:solidFill>
                  <a:schemeClr val="tx1"/>
                </a:solidFill>
                <a:effectLst/>
                <a:latin typeface="+mn-lt"/>
                <a:ea typeface="ＭＳ Ｐゴシック" pitchFamily="-109" charset="-128"/>
                <a:cs typeface="ＭＳ Ｐゴシック" pitchFamily="-109" charset="-128"/>
              </a:rPr>
              <a:t>contrac</a:t>
            </a:r>
            <a:r>
              <a:rPr lang="en-US" sz="1200" kern="1200" dirty="0" smtClean="0">
                <a:solidFill>
                  <a:schemeClr val="tx1"/>
                </a:solidFill>
                <a:effectLst/>
                <a:latin typeface="+mn-lt"/>
                <a:ea typeface="ＭＳ Ｐゴシック" pitchFamily="-109" charset="-128"/>
                <a:cs typeface="ＭＳ Ｐゴシック" pitchFamily="-109" charset="-128"/>
              </a:rPr>
              <a:t>- tors that are connected to each other by the annual coproduction of lines of clothing. As the industry decayed, the network has persistently shrunk: The network’s largest connected component collapsed from 3,249 nodes in 1985 to 190 nodes in 2003. Interestingly, the network’s degree distribution remained unchanged during this period. The anal- </a:t>
            </a:r>
            <a:r>
              <a:rPr lang="en-US" sz="1200" kern="1200" dirty="0" err="1" smtClean="0">
                <a:solidFill>
                  <a:schemeClr val="tx1"/>
                </a:solidFill>
                <a:effectLst/>
                <a:latin typeface="+mn-lt"/>
                <a:ea typeface="ＭＳ Ｐゴシック" pitchFamily="-109" charset="-128"/>
                <a:cs typeface="ＭＳ Ｐゴシック" pitchFamily="-109" charset="-128"/>
              </a:rPr>
              <a:t>ysis</a:t>
            </a:r>
            <a:r>
              <a:rPr lang="en-US" sz="1200" kern="1200" dirty="0" smtClean="0">
                <a:solidFill>
                  <a:schemeClr val="tx1"/>
                </a:solidFill>
                <a:effectLst/>
                <a:latin typeface="+mn-lt"/>
                <a:ea typeface="ＭＳ Ｐゴシック" pitchFamily="-109" charset="-128"/>
                <a:cs typeface="ＭＳ Ｐゴシック" pitchFamily="-109" charset="-128"/>
              </a:rPr>
              <a:t> of the network’s evolution uncovered several properties of </a:t>
            </a:r>
            <a:r>
              <a:rPr lang="en-US" sz="1200" kern="1200" dirty="0" err="1" smtClean="0">
                <a:solidFill>
                  <a:schemeClr val="tx1"/>
                </a:solidFill>
                <a:effectLst/>
                <a:latin typeface="+mn-lt"/>
                <a:ea typeface="ＭＳ Ｐゴシック" pitchFamily="-109" charset="-128"/>
                <a:cs typeface="ＭＳ Ｐゴシック" pitchFamily="-109" charset="-128"/>
              </a:rPr>
              <a:t>declin</a:t>
            </a:r>
            <a:r>
              <a:rPr lang="en-US" sz="1200" kern="1200" dirty="0" smtClean="0">
                <a:solidFill>
                  <a:schemeClr val="tx1"/>
                </a:solidFill>
                <a:effectLst/>
                <a:latin typeface="+mn-lt"/>
                <a:ea typeface="ＭＳ Ｐゴシック" pitchFamily="-109" charset="-128"/>
                <a:cs typeface="ＭＳ Ｐゴシック" pitchFamily="-109" charset="-128"/>
              </a:rPr>
              <a:t>- </a:t>
            </a:r>
            <a:r>
              <a:rPr lang="en-US" sz="1200" kern="1200" dirty="0" err="1" smtClean="0">
                <a:solidFill>
                  <a:schemeClr val="tx1"/>
                </a:solidFill>
                <a:effectLst/>
                <a:latin typeface="+mn-lt"/>
                <a:ea typeface="ＭＳ Ｐゴシック" pitchFamily="-109" charset="-128"/>
                <a:cs typeface="ＭＳ Ｐゴシック" pitchFamily="-109" charset="-128"/>
              </a:rPr>
              <a:t>ing</a:t>
            </a:r>
            <a:r>
              <a:rPr lang="en-US" sz="1200" kern="1200" smtClean="0">
                <a:solidFill>
                  <a:schemeClr val="tx1"/>
                </a:solidFill>
                <a:effectLst/>
                <a:latin typeface="+mn-lt"/>
                <a:ea typeface="ＭＳ Ｐゴシック" pitchFamily="-109" charset="-128"/>
                <a:cs typeface="ＭＳ Ｐゴシック" pitchFamily="-109" charset="-128"/>
              </a:rPr>
              <a:t> networks [25]: </a:t>
            </a:r>
            <a:endParaRPr lang="en-US"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39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44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09" charset="-128"/>
                <a:cs typeface="ＭＳ Ｐゴシック" pitchFamily="-109" charset="-128"/>
              </a:rPr>
              <a:t>Founded six years after birth of the World Wide Web, Google was a latecomer to search. By the late 1990s Alta Vista and </a:t>
            </a:r>
            <a:r>
              <a:rPr lang="en-US" sz="1200" kern="1200" dirty="0" err="1" smtClean="0">
                <a:solidFill>
                  <a:schemeClr val="tx1"/>
                </a:solidFill>
                <a:latin typeface="+mn-lt"/>
                <a:ea typeface="ＭＳ Ｐゴシック" pitchFamily="-109" charset="-128"/>
                <a:cs typeface="ＭＳ Ｐゴシック" pitchFamily="-109" charset="-128"/>
              </a:rPr>
              <a:t>Inktomi</a:t>
            </a:r>
            <a:r>
              <a:rPr lang="en-US" sz="1200" kern="1200" dirty="0" smtClean="0">
                <a:solidFill>
                  <a:schemeClr val="tx1"/>
                </a:solidFill>
                <a:latin typeface="+mn-lt"/>
                <a:ea typeface="ＭＳ Ｐゴシック" pitchFamily="-109" charset="-128"/>
                <a:cs typeface="ＭＳ Ｐゴシック" pitchFamily="-109" charset="-128"/>
              </a:rPr>
              <a:t>, two search engines with an early start, have been dominating the search market. Yet Google, the third mover, soon not only became the leading search engine, but acquired links at such an incredible rate that by 2000 became the most connected node of the Web as well [1]. But its status didn’t last: in 2011 </a:t>
            </a:r>
            <a:r>
              <a:rPr lang="en-US" sz="1200" kern="1200" dirty="0" err="1" smtClean="0">
                <a:solidFill>
                  <a:schemeClr val="tx1"/>
                </a:solidFill>
                <a:latin typeface="+mn-lt"/>
                <a:ea typeface="ＭＳ Ｐゴシック" pitchFamily="-109" charset="-128"/>
                <a:cs typeface="ＭＳ Ｐゴシック" pitchFamily="-109" charset="-128"/>
              </a:rPr>
              <a:t>Facebook</a:t>
            </a:r>
            <a:r>
              <a:rPr lang="en-US" sz="1200" kern="1200" dirty="0" smtClean="0">
                <a:solidFill>
                  <a:schemeClr val="tx1"/>
                </a:solidFill>
                <a:latin typeface="+mn-lt"/>
                <a:ea typeface="ＭＳ Ｐゴシック" pitchFamily="-109" charset="-128"/>
                <a:cs typeface="ＭＳ Ｐゴシック" pitchFamily="-109" charset="-128"/>
              </a:rPr>
              <a:t>, with an even later start, took over as the Web’s biggest hub.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B6FA8C5-854E-8D4F-A2B2-CF41D1C7858F}" type="slidenum">
              <a:rPr lang="en-US" smtClean="0"/>
              <a:pPr>
                <a:defRPr/>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0665D3D-8C75-A948-8AF3-8AD2459FF903}"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25545CE-38E6-4F46-99DD-AE8C02C592DA}"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E9D0952-2989-284C-953C-9631460889B2}"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05A6C27-0E7C-C04E-896D-407F6E5FC37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5"/>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5"/>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D02EFD0-B4B0-4F41-8878-C5AE05D47E49}"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0A8D339-7237-274C-840D-31B7B83FDDF6}"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1" hangingPunct="1">
              <a:defRPr>
                <a:latin typeface="Times New Roman" pitchFamily="-112" charset="0"/>
                <a:ea typeface="Arial" pitchFamily="-112" charset="0"/>
                <a:cs typeface="Arial" pitchFamily="-112" charset="0"/>
              </a:defRPr>
            </a:lvl1pPr>
          </a:lstStyle>
          <a:p>
            <a:pPr>
              <a:defRPr/>
            </a:pPr>
            <a:endParaRPr lang="en-US"/>
          </a:p>
        </p:txBody>
      </p:sp>
      <p:sp>
        <p:nvSpPr>
          <p:cNvPr id="3" name="Rectangle 5"/>
          <p:cNvSpPr>
            <a:spLocks noGrp="1" noChangeArrowheads="1"/>
          </p:cNvSpPr>
          <p:nvPr>
            <p:ph type="ftr" sz="quarter" idx="11"/>
          </p:nvPr>
        </p:nvSpPr>
        <p:spPr/>
        <p:txBody>
          <a:bodyPr/>
          <a:lstStyle>
            <a:lvl1pPr algn="l" eaLnBrk="1" hangingPunct="1">
              <a:defRPr>
                <a:latin typeface="Times New Roman" pitchFamily="-112" charset="0"/>
                <a:ea typeface="Arial" pitchFamily="-112" charset="0"/>
                <a:cs typeface="Arial" pitchFamily="-112" charset="0"/>
              </a:defRPr>
            </a:lvl1pPr>
          </a:lstStyle>
          <a:p>
            <a:pPr>
              <a:defRPr/>
            </a:pPr>
            <a:endParaRPr lang="en-US"/>
          </a:p>
        </p:txBody>
      </p:sp>
      <p:sp>
        <p:nvSpPr>
          <p:cNvPr id="4" name="Rectangle 6"/>
          <p:cNvSpPr>
            <a:spLocks noGrp="1" noChangeArrowheads="1"/>
          </p:cNvSpPr>
          <p:nvPr>
            <p:ph type="sldNum" sz="quarter" idx="12"/>
          </p:nvPr>
        </p:nvSpPr>
        <p:spPr/>
        <p:txBody>
          <a:bodyPr/>
          <a:lstStyle>
            <a:lvl1pPr eaLnBrk="1" hangingPunct="1">
              <a:defRPr>
                <a:latin typeface="Times New Roman" pitchFamily="-112" charset="0"/>
                <a:ea typeface="Arial" pitchFamily="-112" charset="0"/>
                <a:cs typeface="Arial" pitchFamily="-112" charset="0"/>
              </a:defRPr>
            </a:lvl1pPr>
          </a:lstStyle>
          <a:p>
            <a:pPr>
              <a:defRPr/>
            </a:pPr>
            <a:fld id="{F2B7BD40-8305-394E-8B19-C1D1D236924B}"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B24E4C4-254B-2D44-AB54-EE559230BF30}" type="datetime1">
              <a:rPr lang="en-US">
                <a:solidFill>
                  <a:prstClr val="black">
                    <a:tint val="75000"/>
                  </a:prstClr>
                </a:solidFill>
              </a:rPr>
              <a:pPr>
                <a:defRPr/>
              </a:pPr>
              <a:t>12/08/15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14A2158-7B0C-9F40-BA1E-82C66D315E5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508000"/>
            <a:ext cx="7772400" cy="952500"/>
          </a:xfrm>
        </p:spPr>
        <p:txBody>
          <a:bodyPr/>
          <a:lstStyle/>
          <a:p>
            <a:r>
              <a:rPr lang="en-US" smtClean="0"/>
              <a:t>Click to edit Master title style</a:t>
            </a:r>
            <a:endParaRPr lang="hu-HU"/>
          </a:p>
        </p:txBody>
      </p:sp>
      <p:sp>
        <p:nvSpPr>
          <p:cNvPr id="3" name="Content Placeholder 2"/>
          <p:cNvSpPr>
            <a:spLocks noGrp="1"/>
          </p:cNvSpPr>
          <p:nvPr>
            <p:ph sz="quarter" idx="1"/>
          </p:nvPr>
        </p:nvSpPr>
        <p:spPr>
          <a:xfrm>
            <a:off x="685800" y="1651000"/>
            <a:ext cx="3810000" cy="165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u-HU"/>
          </a:p>
        </p:txBody>
      </p:sp>
      <p:sp>
        <p:nvSpPr>
          <p:cNvPr id="4" name="Content Placeholder 3"/>
          <p:cNvSpPr>
            <a:spLocks noGrp="1"/>
          </p:cNvSpPr>
          <p:nvPr>
            <p:ph sz="quarter" idx="2"/>
          </p:nvPr>
        </p:nvSpPr>
        <p:spPr>
          <a:xfrm>
            <a:off x="4648200" y="1651000"/>
            <a:ext cx="3810000" cy="165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u-HU"/>
          </a:p>
        </p:txBody>
      </p:sp>
      <p:sp>
        <p:nvSpPr>
          <p:cNvPr id="5" name="Content Placeholder 4"/>
          <p:cNvSpPr>
            <a:spLocks noGrp="1"/>
          </p:cNvSpPr>
          <p:nvPr>
            <p:ph sz="quarter" idx="3"/>
          </p:nvPr>
        </p:nvSpPr>
        <p:spPr>
          <a:xfrm>
            <a:off x="685800" y="3429000"/>
            <a:ext cx="3810000" cy="165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u-HU"/>
          </a:p>
        </p:txBody>
      </p:sp>
      <p:sp>
        <p:nvSpPr>
          <p:cNvPr id="6" name="Content Placeholder 5"/>
          <p:cNvSpPr>
            <a:spLocks noGrp="1"/>
          </p:cNvSpPr>
          <p:nvPr>
            <p:ph sz="quarter" idx="4"/>
          </p:nvPr>
        </p:nvSpPr>
        <p:spPr>
          <a:xfrm>
            <a:off x="4648200" y="3429000"/>
            <a:ext cx="3810000" cy="165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u-HU"/>
          </a:p>
        </p:txBody>
      </p:sp>
      <p:sp>
        <p:nvSpPr>
          <p:cNvPr id="7" name="Date Placeholder 6"/>
          <p:cNvSpPr>
            <a:spLocks noGrp="1"/>
          </p:cNvSpPr>
          <p:nvPr>
            <p:ph type="dt" sz="half" idx="10"/>
          </p:nvPr>
        </p:nvSpPr>
        <p:spPr>
          <a:xfrm>
            <a:off x="685800" y="5207000"/>
            <a:ext cx="1905000" cy="381000"/>
          </a:xfrm>
        </p:spPr>
        <p:txBody>
          <a:bodyPr/>
          <a:lstStyle>
            <a:lvl1pPr>
              <a:defRPr>
                <a:solidFill>
                  <a:srgbClr val="000000"/>
                </a:solidFill>
              </a:defRPr>
            </a:lvl1pPr>
          </a:lstStyle>
          <a:p>
            <a:pPr>
              <a:defRPr/>
            </a:pPr>
            <a:endParaRPr lang="en-US"/>
          </a:p>
        </p:txBody>
      </p:sp>
      <p:sp>
        <p:nvSpPr>
          <p:cNvPr id="8" name="Footer Placeholder 7"/>
          <p:cNvSpPr>
            <a:spLocks noGrp="1"/>
          </p:cNvSpPr>
          <p:nvPr>
            <p:ph type="ftr" sz="quarter" idx="11"/>
          </p:nvPr>
        </p:nvSpPr>
        <p:spPr>
          <a:xfrm>
            <a:off x="3124200" y="5207000"/>
            <a:ext cx="2895600" cy="381000"/>
          </a:xfrm>
        </p:spPr>
        <p:txBody>
          <a:bodyPr/>
          <a:lstStyle>
            <a:lvl1pPr>
              <a:defRPr>
                <a:solidFill>
                  <a:srgbClr val="000000"/>
                </a:solidFill>
              </a:defRPr>
            </a:lvl1pPr>
          </a:lstStyle>
          <a:p>
            <a:pPr>
              <a:defRPr/>
            </a:pPr>
            <a:endParaRPr lang="en-US"/>
          </a:p>
        </p:txBody>
      </p:sp>
      <p:sp>
        <p:nvSpPr>
          <p:cNvPr id="9" name="Slide Number Placeholder 8"/>
          <p:cNvSpPr>
            <a:spLocks noGrp="1"/>
          </p:cNvSpPr>
          <p:nvPr>
            <p:ph type="sldNum" sz="quarter" idx="12"/>
          </p:nvPr>
        </p:nvSpPr>
        <p:spPr>
          <a:xfrm>
            <a:off x="6553200" y="5207000"/>
            <a:ext cx="1905000" cy="381000"/>
          </a:xfrm>
        </p:spPr>
        <p:txBody>
          <a:bodyPr/>
          <a:lstStyle>
            <a:lvl1pPr>
              <a:defRPr>
                <a:solidFill>
                  <a:srgbClr val="000000"/>
                </a:solidFill>
              </a:defRPr>
            </a:lvl1pPr>
          </a:lstStyle>
          <a:p>
            <a:pPr>
              <a:defRPr/>
            </a:pPr>
            <a:fld id="{95A333FE-AB96-B043-981E-3C88B87FA27E}"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B24E4C4-254B-2D44-AB54-EE559230BF30}" type="datetime1">
              <a:rPr lang="en-US">
                <a:solidFill>
                  <a:prstClr val="black">
                    <a:tint val="75000"/>
                  </a:prstClr>
                </a:solidFill>
              </a:rPr>
              <a:pPr>
                <a:defRPr/>
              </a:pPr>
              <a:t>12/08/15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14A2158-7B0C-9F40-BA1E-82C66D315E5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08000"/>
            <a:ext cx="7772400" cy="9525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51000"/>
            <a:ext cx="38100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51000"/>
            <a:ext cx="3810000" cy="342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4E49C01-4C36-3948-AE8A-FAAB519ADC8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B24E4C4-254B-2D44-AB54-EE559230BF30}" type="datetime1">
              <a:rPr lang="en-US">
                <a:solidFill>
                  <a:prstClr val="black">
                    <a:tint val="75000"/>
                  </a:prstClr>
                </a:solidFill>
              </a:rPr>
              <a:pPr>
                <a:defRPr/>
              </a:pPr>
              <a:t>12/08/15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14A2158-7B0C-9F40-BA1E-82C66D315E5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551F391-D6EF-C341-A6C7-563130BEBE38}"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306DE6E-D35C-4740-8A91-DDB6769DE91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A5D636B-E157-9F4D-96A4-C94213D74E4E}" type="datetime1">
              <a:rPr lang="en-US"/>
              <a:pPr>
                <a:defRPr/>
              </a:pPr>
              <a:t>12/08/15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4266213-4E7B-204B-824D-C03917CF1D23}"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7A7F21A-805B-CE4E-9455-2F129B20AD3A}"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E05550F-3D4E-AE48-AFEF-F8E09BC34A4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65D8D21-61D9-744B-B05E-975F3E994A59}" type="datetime1">
              <a:rPr lang="en-US"/>
              <a:pPr>
                <a:defRPr/>
              </a:pPr>
              <a:t>12/08/15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9340663-4E2B-6248-A621-57DF263A6551}"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20D8782-50AE-F44B-826E-77EA27022AFA}" type="datetime1">
              <a:rPr lang="en-US"/>
              <a:pPr>
                <a:defRPr/>
              </a:pPr>
              <a:t>12/08/15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2DEAC11-91D9-0545-B906-508D0062CE4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35864B1-E35E-9145-AB56-F6D848E93756}" type="datetime1">
              <a:rPr lang="en-US"/>
              <a:pPr>
                <a:defRPr/>
              </a:pPr>
              <a:t>12/08/15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4C8A167-BD30-244C-9C3E-C11086C2EAC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2C808EE-5AB7-4B4B-BE88-C336D5D9FDA7}"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7C222E-B9FC-1348-BDE7-E72F2C49DD2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490635C-5028-BF4F-BBCE-D2A26310BF5A}" type="datetime1">
              <a:rPr lang="en-US"/>
              <a:pPr>
                <a:defRPr/>
              </a:pPr>
              <a:t>12/08/15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F58E9C3-A786-8845-AC8B-7E6FE5D7CA5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40727BF1-1143-A74F-8AF6-CE60A990A96E}" type="datetime1">
              <a:rPr lang="en-US"/>
              <a:pPr>
                <a:defRPr/>
              </a:pPr>
              <a:t>12/08/15</a:t>
            </a:fld>
            <a:endParaRPr lang="en-US"/>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3B74FF4F-26AB-6E46-8090-DE5CEB3C84C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pitchFamily="-84"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pitchFamily="-84"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pitchFamily="-84" charset="0"/>
        <a:buChar char="•"/>
        <a:defRPr sz="2400" kern="1200">
          <a:solidFill>
            <a:schemeClr val="tx1"/>
          </a:solidFill>
          <a:latin typeface="+mn-lt"/>
          <a:ea typeface="ヒラギノ角ゴ Pro W3" pitchFamily="-84" charset="-128"/>
          <a:cs typeface="+mn-cs"/>
        </a:defRPr>
      </a:lvl3pPr>
      <a:lvl4pPr marL="16002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4pPr>
      <a:lvl5pPr marL="20574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685800" y="508000"/>
            <a:ext cx="77724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11" name="Rectangle 3"/>
          <p:cNvSpPr>
            <a:spLocks noGrp="1" noChangeArrowheads="1"/>
          </p:cNvSpPr>
          <p:nvPr>
            <p:ph type="body" idx="1"/>
          </p:nvPr>
        </p:nvSpPr>
        <p:spPr bwMode="auto">
          <a:xfrm>
            <a:off x="685800" y="1651000"/>
            <a:ext cx="7772400" cy="3429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6004" name="Rectangle 4"/>
          <p:cNvSpPr>
            <a:spLocks noGrp="1" noChangeArrowheads="1"/>
          </p:cNvSpPr>
          <p:nvPr>
            <p:ph type="dt" sz="half" idx="2"/>
          </p:nvPr>
        </p:nvSpPr>
        <p:spPr bwMode="auto">
          <a:xfrm>
            <a:off x="685800" y="5207000"/>
            <a:ext cx="190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Times New Roman" pitchFamily="-84" charset="0"/>
                <a:ea typeface="Arial" pitchFamily="-84" charset="0"/>
                <a:cs typeface="Arial" pitchFamily="-84" charset="0"/>
              </a:defRPr>
            </a:lvl1pPr>
          </a:lstStyle>
          <a:p>
            <a:endParaRPr lang="en-US"/>
          </a:p>
        </p:txBody>
      </p:sp>
      <p:sp>
        <p:nvSpPr>
          <p:cNvPr id="256005" name="Rectangle 5"/>
          <p:cNvSpPr>
            <a:spLocks noGrp="1" noChangeArrowheads="1"/>
          </p:cNvSpPr>
          <p:nvPr>
            <p:ph type="ftr" sz="quarter" idx="3"/>
          </p:nvPr>
        </p:nvSpPr>
        <p:spPr bwMode="auto">
          <a:xfrm>
            <a:off x="3124200" y="5207000"/>
            <a:ext cx="28956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Times New Roman" pitchFamily="-84" charset="0"/>
                <a:ea typeface="Arial" pitchFamily="-84" charset="0"/>
                <a:cs typeface="Arial" pitchFamily="-84" charset="0"/>
              </a:defRPr>
            </a:lvl1pPr>
          </a:lstStyle>
          <a:p>
            <a:endParaRPr lang="en-US"/>
          </a:p>
        </p:txBody>
      </p:sp>
      <p:sp>
        <p:nvSpPr>
          <p:cNvPr id="256006" name="Rectangle 6"/>
          <p:cNvSpPr>
            <a:spLocks noGrp="1" noChangeArrowheads="1"/>
          </p:cNvSpPr>
          <p:nvPr>
            <p:ph type="sldNum" sz="quarter" idx="4"/>
          </p:nvPr>
        </p:nvSpPr>
        <p:spPr bwMode="auto">
          <a:xfrm>
            <a:off x="6553200" y="5207000"/>
            <a:ext cx="190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latin typeface="Times New Roman" pitchFamily="-84" charset="0"/>
                <a:ea typeface="Arial" pitchFamily="-84" charset="0"/>
                <a:cs typeface="Arial" pitchFamily="-84" charset="0"/>
              </a:defRPr>
            </a:lvl1pPr>
          </a:lstStyle>
          <a:p>
            <a:fld id="{E0D355B8-0DA2-D44B-B5CE-D4D7021217F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71" r:id="rId1"/>
    <p:sldLayoutId id="2147483780" r:id="rId2"/>
    <p:sldLayoutId id="2147483782" r:id="rId3"/>
  </p:sldLayoutIdLst>
  <p:txStyles>
    <p:titleStyle>
      <a:lvl1pPr algn="ctr" rtl="0" eaLnBrk="0" fontAlgn="base" hangingPunct="0">
        <a:spcBef>
          <a:spcPct val="0"/>
        </a:spcBef>
        <a:spcAft>
          <a:spcPct val="0"/>
        </a:spcAft>
        <a:defRPr sz="4400">
          <a:solidFill>
            <a:schemeClr val="tx2"/>
          </a:solidFill>
          <a:latin typeface="+mj-lt"/>
          <a:ea typeface="Arial" pitchFamily="-65" charset="0"/>
          <a:cs typeface="+mj-cs"/>
        </a:defRPr>
      </a:lvl1pPr>
      <a:lvl2pPr algn="ctr" rtl="0" eaLnBrk="0" fontAlgn="base" hangingPunct="0">
        <a:spcBef>
          <a:spcPct val="0"/>
        </a:spcBef>
        <a:spcAft>
          <a:spcPct val="0"/>
        </a:spcAft>
        <a:defRPr sz="4400">
          <a:solidFill>
            <a:schemeClr val="tx2"/>
          </a:solidFill>
          <a:latin typeface="Times New Roman" pitchFamily="18" charset="0"/>
          <a:ea typeface="Arial" pitchFamily="-65" charset="0"/>
          <a:cs typeface="Arial" pitchFamily="34" charset="0"/>
        </a:defRPr>
      </a:lvl2pPr>
      <a:lvl3pPr algn="ctr" rtl="0" eaLnBrk="0" fontAlgn="base" hangingPunct="0">
        <a:spcBef>
          <a:spcPct val="0"/>
        </a:spcBef>
        <a:spcAft>
          <a:spcPct val="0"/>
        </a:spcAft>
        <a:defRPr sz="4400">
          <a:solidFill>
            <a:schemeClr val="tx2"/>
          </a:solidFill>
          <a:latin typeface="Times New Roman" pitchFamily="18" charset="0"/>
          <a:ea typeface="Arial" pitchFamily="-65" charset="0"/>
          <a:cs typeface="Arial" pitchFamily="34" charset="0"/>
        </a:defRPr>
      </a:lvl3pPr>
      <a:lvl4pPr algn="ctr" rtl="0" eaLnBrk="0" fontAlgn="base" hangingPunct="0">
        <a:spcBef>
          <a:spcPct val="0"/>
        </a:spcBef>
        <a:spcAft>
          <a:spcPct val="0"/>
        </a:spcAft>
        <a:defRPr sz="4400">
          <a:solidFill>
            <a:schemeClr val="tx2"/>
          </a:solidFill>
          <a:latin typeface="Times New Roman" pitchFamily="18" charset="0"/>
          <a:ea typeface="Arial" pitchFamily="-65" charset="0"/>
          <a:cs typeface="Arial" pitchFamily="34" charset="0"/>
        </a:defRPr>
      </a:lvl4pPr>
      <a:lvl5pPr algn="ctr" rtl="0" eaLnBrk="0" fontAlgn="base" hangingPunct="0">
        <a:spcBef>
          <a:spcPct val="0"/>
        </a:spcBef>
        <a:spcAft>
          <a:spcPct val="0"/>
        </a:spcAft>
        <a:defRPr sz="4400">
          <a:solidFill>
            <a:schemeClr val="tx2"/>
          </a:solidFill>
          <a:latin typeface="Times New Roman" pitchFamily="18" charset="0"/>
          <a:ea typeface="Arial" pitchFamily="-65" charset="0"/>
          <a:cs typeface="Arial" pitchFamily="34" charset="0"/>
        </a:defRPr>
      </a:lvl5pPr>
      <a:lvl6pPr marL="457200" algn="ctr" rtl="0" fontAlgn="base">
        <a:spcBef>
          <a:spcPct val="0"/>
        </a:spcBef>
        <a:spcAft>
          <a:spcPct val="0"/>
        </a:spcAft>
        <a:defRPr sz="4400">
          <a:solidFill>
            <a:schemeClr val="tx2"/>
          </a:solidFill>
          <a:latin typeface="Times New Roman" pitchFamily="18" charset="0"/>
          <a:cs typeface="Arial" pitchFamily="34" charset="0"/>
        </a:defRPr>
      </a:lvl6pPr>
      <a:lvl7pPr marL="914400" algn="ctr" rtl="0" fontAlgn="base">
        <a:spcBef>
          <a:spcPct val="0"/>
        </a:spcBef>
        <a:spcAft>
          <a:spcPct val="0"/>
        </a:spcAft>
        <a:defRPr sz="4400">
          <a:solidFill>
            <a:schemeClr val="tx2"/>
          </a:solidFill>
          <a:latin typeface="Times New Roman" pitchFamily="18" charset="0"/>
          <a:cs typeface="Arial" pitchFamily="34" charset="0"/>
        </a:defRPr>
      </a:lvl7pPr>
      <a:lvl8pPr marL="1371600" algn="ctr" rtl="0" fontAlgn="base">
        <a:spcBef>
          <a:spcPct val="0"/>
        </a:spcBef>
        <a:spcAft>
          <a:spcPct val="0"/>
        </a:spcAft>
        <a:defRPr sz="4400">
          <a:solidFill>
            <a:schemeClr val="tx2"/>
          </a:solidFill>
          <a:latin typeface="Times New Roman" pitchFamily="18" charset="0"/>
          <a:cs typeface="Arial" pitchFamily="34" charset="0"/>
        </a:defRPr>
      </a:lvl8pPr>
      <a:lvl9pPr marL="1828800" algn="ctr" rtl="0" fontAlgn="base">
        <a:spcBef>
          <a:spcPct val="0"/>
        </a:spcBef>
        <a:spcAft>
          <a:spcPct val="0"/>
        </a:spcAft>
        <a:defRPr sz="4400">
          <a:solidFill>
            <a:schemeClr val="tx2"/>
          </a:solidFill>
          <a:latin typeface="Times New Roman" pitchFamily="18" charset="0"/>
          <a:cs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Arial" pitchFamily="-65"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Arial" pitchFamily="-65"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Arial" pitchFamily="-65"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Arial" pitchFamily="-65"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Arial" pitchFamily="-65" charset="0"/>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28600"/>
            <a:ext cx="8229600" cy="952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33500"/>
            <a:ext cx="8229600" cy="3771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297488"/>
            <a:ext cx="2133600" cy="303212"/>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029FF79F-B7D5-8240-9620-9B0ADB2CEA84}" type="datetime1">
              <a:rPr lang="en-US">
                <a:solidFill>
                  <a:prstClr val="black">
                    <a:tint val="75000"/>
                  </a:prstClr>
                </a:solidFill>
              </a:rPr>
              <a:pPr>
                <a:defRPr/>
              </a:pPr>
              <a:t>12/08/15</a:t>
            </a:fld>
            <a:endParaRPr lang="en-US">
              <a:solidFill>
                <a:prstClr val="black">
                  <a:tint val="75000"/>
                </a:prstClr>
              </a:solidFill>
            </a:endParaRPr>
          </a:p>
        </p:txBody>
      </p:sp>
      <p:sp>
        <p:nvSpPr>
          <p:cNvPr id="5" name="Footer Placeholder 4"/>
          <p:cNvSpPr>
            <a:spLocks noGrp="1"/>
          </p:cNvSpPr>
          <p:nvPr>
            <p:ph type="ftr" sz="quarter" idx="3"/>
          </p:nvPr>
        </p:nvSpPr>
        <p:spPr>
          <a:xfrm>
            <a:off x="3124200" y="5297488"/>
            <a:ext cx="2895600" cy="303212"/>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5297488"/>
            <a:ext cx="2133600" cy="303212"/>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461C58BF-3E62-FE44-9609-94FB3786B971}"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773"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9" charset="-128"/>
          <a:cs typeface="ＭＳ Ｐゴシック" pitchFamily="-109" charset="-128"/>
        </a:defRPr>
      </a:lvl1pPr>
      <a:lvl2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2pPr>
      <a:lvl3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3pPr>
      <a:lvl4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4pPr>
      <a:lvl5pPr algn="ctr" defTabSz="457200" rtl="0" eaLnBrk="0" fontAlgn="base" hangingPunct="0">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5pPr>
      <a:lvl6pPr marL="4572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6pPr>
      <a:lvl7pPr marL="9144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7pPr>
      <a:lvl8pPr marL="13716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8pPr>
      <a:lvl9pPr marL="1828800" algn="ctr" defTabSz="457200" rtl="0" fontAlgn="base">
        <a:spcBef>
          <a:spcPct val="0"/>
        </a:spcBef>
        <a:spcAft>
          <a:spcPct val="0"/>
        </a:spcAft>
        <a:defRPr sz="4400">
          <a:solidFill>
            <a:schemeClr val="tx1"/>
          </a:solidFill>
          <a:latin typeface="Calibri" pitchFamily="-109" charset="0"/>
          <a:ea typeface="ＭＳ Ｐゴシック" pitchFamily="-109" charset="-128"/>
          <a:cs typeface="ＭＳ Ｐゴシック" pitchFamily="-109" charset="-128"/>
        </a:defRPr>
      </a:lvl9pPr>
    </p:titleStyle>
    <p:bodyStyle>
      <a:lvl1pPr marL="342900" indent="-342900" algn="l" defTabSz="457200" rtl="0" eaLnBrk="0" fontAlgn="base" hangingPunct="0">
        <a:spcBef>
          <a:spcPct val="20000"/>
        </a:spcBef>
        <a:spcAft>
          <a:spcPct val="0"/>
        </a:spcAft>
        <a:buFont typeface="Arial" pitchFamily="-84" charset="0"/>
        <a:buChar char="•"/>
        <a:defRPr sz="3200" kern="1200">
          <a:solidFill>
            <a:schemeClr val="tx1"/>
          </a:solidFill>
          <a:latin typeface="+mn-lt"/>
          <a:ea typeface="ＭＳ Ｐゴシック" pitchFamily="-109" charset="-128"/>
          <a:cs typeface="ＭＳ Ｐゴシック" pitchFamily="-109" charset="-128"/>
        </a:defRPr>
      </a:lvl1pPr>
      <a:lvl2pPr marL="742950" indent="-285750" algn="l" defTabSz="457200" rtl="0" eaLnBrk="0" fontAlgn="base" hangingPunct="0">
        <a:spcBef>
          <a:spcPct val="20000"/>
        </a:spcBef>
        <a:spcAft>
          <a:spcPct val="0"/>
        </a:spcAft>
        <a:buFont typeface="Arial" pitchFamily="-84" charset="0"/>
        <a:buChar char="–"/>
        <a:defRPr sz="2800" kern="1200">
          <a:solidFill>
            <a:schemeClr val="tx1"/>
          </a:solidFill>
          <a:latin typeface="+mn-lt"/>
          <a:ea typeface="ＭＳ Ｐゴシック" pitchFamily="-109" charset="-128"/>
          <a:cs typeface="+mn-cs"/>
        </a:defRPr>
      </a:lvl2pPr>
      <a:lvl3pPr marL="1143000" indent="-228600" algn="l" defTabSz="457200" rtl="0" eaLnBrk="0" fontAlgn="base" hangingPunct="0">
        <a:spcBef>
          <a:spcPct val="20000"/>
        </a:spcBef>
        <a:spcAft>
          <a:spcPct val="0"/>
        </a:spcAft>
        <a:buFont typeface="Arial" pitchFamily="-84" charset="0"/>
        <a:buChar char="•"/>
        <a:defRPr sz="2400" kern="1200">
          <a:solidFill>
            <a:schemeClr val="tx1"/>
          </a:solidFill>
          <a:latin typeface="+mn-lt"/>
          <a:ea typeface="ヒラギノ角ゴ Pro W3" pitchFamily="-84" charset="-128"/>
          <a:cs typeface="ヒラギノ角ゴ Pro W3" pitchFamily="-84" charset="-128"/>
        </a:defRPr>
      </a:lvl3pPr>
      <a:lvl4pPr marL="16002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4pPr>
      <a:lvl5pPr marL="20574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ヒラギノ角ゴ Pro W3" pitchFamily="-8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1DF23503-8EA1-AE4F-8CC9-FF1B00AD73A7}" type="datetimeFigureOut">
              <a:rPr lang="en-US" smtClean="0">
                <a:solidFill>
                  <a:prstClr val="black">
                    <a:tint val="75000"/>
                  </a:prstClr>
                </a:solidFill>
                <a:latin typeface="Calibri"/>
                <a:ea typeface="+mn-ea"/>
                <a:cs typeface="+mn-cs"/>
              </a:rPr>
              <a:pPr fontAlgn="auto">
                <a:spcBef>
                  <a:spcPts val="0"/>
                </a:spcBef>
                <a:spcAft>
                  <a:spcPts val="0"/>
                </a:spcAft>
              </a:pPr>
              <a:t>12/08/15</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B4DA444-D5FC-9749-A857-FF6BBDAB067F}" type="slidenum">
              <a:rPr lang="en-US" smtClean="0">
                <a:solidFill>
                  <a:prstClr val="black">
                    <a:tint val="75000"/>
                  </a:prstClr>
                </a:solidFill>
                <a:latin typeface="Calibri"/>
                <a:ea typeface="+mn-ea"/>
                <a:cs typeface="+mn-cs"/>
              </a:rPr>
              <a:pPr fontAlgn="auto">
                <a:spcBef>
                  <a:spcPts val="0"/>
                </a:spcBef>
                <a:spcAft>
                  <a:spcPts val="0"/>
                </a:spcAft>
              </a:pPr>
              <a:t>‹#›</a:t>
            </a:fld>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3564459475"/>
      </p:ext>
    </p:extLst>
  </p:cSld>
  <p:clrMap bg1="lt1" tx1="dk1" bg2="lt2" tx2="dk2" accent1="accent1" accent2="accent2" accent3="accent3" accent4="accent4" accent5="accent5" accent6="accent6" hlink="hlink" folHlink="folHlink"/>
  <p:sldLayoutIdLst>
    <p:sldLayoutId id="2147483776" r:id="rId1"/>
    <p:sldLayoutId id="2147483781" r:id="rId2"/>
  </p:sldLayoutIdLst>
  <p:transition xmlns:p14="http://schemas.microsoft.com/office/powerpoint/2010/main"/>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file://localhost/Users/alb/Dropbox/A-NetworkScienceBook/CLASSES-SLIDES-CEU-2012/CLASS2-GraphTheory/Background-Rete-preview.mov" TargetMode="External"/><Relationship Id="rId2" Type="http://schemas.openxmlformats.org/officeDocument/2006/relationships/video" Target="file://localhost/Users/alb/Dropbox/A-NetworkScienceBook/CLASSES-SLIDES-CEU-2012/CLASS2-GraphTheory/Background-Rete-preview.m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7" Type="http://schemas.openxmlformats.org/officeDocument/2006/relationships/image" Target="../media/image17.emf"/><Relationship Id="rId8" Type="http://schemas.openxmlformats.org/officeDocument/2006/relationships/image" Target="../media/image18.emf"/><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emf"/><Relationship Id="rId6" Type="http://schemas.openxmlformats.org/officeDocument/2006/relationships/image" Target="../media/image23.emf"/><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17.emf"/><Relationship Id="rId5" Type="http://schemas.openxmlformats.org/officeDocument/2006/relationships/image" Target="../media/image25.emf"/><Relationship Id="rId6" Type="http://schemas.openxmlformats.org/officeDocument/2006/relationships/image" Target="../media/image26.emf"/><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21.png"/><Relationship Id="rId6" Type="http://schemas.openxmlformats.org/officeDocument/2006/relationships/image" Target="../media/image28.emf"/><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emf"/><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jpe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jpeg"/><Relationship Id="rId5" Type="http://schemas.openxmlformats.org/officeDocument/2006/relationships/image" Target="../media/image41.emf"/><Relationship Id="rId6" Type="http://schemas.openxmlformats.org/officeDocument/2006/relationships/image" Target="../media/image42.emf"/><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1" Type="http://schemas.openxmlformats.org/officeDocument/2006/relationships/image" Target="../media/image46.wmf"/><Relationship Id="rId12" Type="http://schemas.openxmlformats.org/officeDocument/2006/relationships/image" Target="../media/image51.jpeg"/><Relationship Id="rId13" Type="http://schemas.openxmlformats.org/officeDocument/2006/relationships/oleObject" Target="../embeddings/oleObject8.bin"/><Relationship Id="rId14" Type="http://schemas.openxmlformats.org/officeDocument/2006/relationships/image" Target="../media/image47.wmf"/><Relationship Id="rId15" Type="http://schemas.openxmlformats.org/officeDocument/2006/relationships/oleObject" Target="../embeddings/oleObject9.bin"/><Relationship Id="rId16" Type="http://schemas.openxmlformats.org/officeDocument/2006/relationships/image" Target="../media/image48.wmf"/><Relationship Id="rId17" Type="http://schemas.openxmlformats.org/officeDocument/2006/relationships/oleObject" Target="../embeddings/oleObject10.bin"/><Relationship Id="rId18" Type="http://schemas.openxmlformats.org/officeDocument/2006/relationships/image" Target="../media/image49.wmf"/><Relationship Id="rId1" Type="http://schemas.openxmlformats.org/officeDocument/2006/relationships/vmlDrawing" Target="../drawings/vmlDrawing3.vml"/><Relationship Id="rId2" Type="http://schemas.openxmlformats.org/officeDocument/2006/relationships/slideLayout" Target="../slideLayouts/slideLayout13.xml"/><Relationship Id="rId3" Type="http://schemas.openxmlformats.org/officeDocument/2006/relationships/oleObject" Target="../embeddings/oleObject4.bin"/><Relationship Id="rId4" Type="http://schemas.openxmlformats.org/officeDocument/2006/relationships/image" Target="../media/image43.wmf"/><Relationship Id="rId5" Type="http://schemas.openxmlformats.org/officeDocument/2006/relationships/image" Target="../media/image50.jpeg"/><Relationship Id="rId6" Type="http://schemas.openxmlformats.org/officeDocument/2006/relationships/oleObject" Target="../embeddings/oleObject5.bin"/><Relationship Id="rId7" Type="http://schemas.openxmlformats.org/officeDocument/2006/relationships/image" Target="../media/image44.wmf"/><Relationship Id="rId8" Type="http://schemas.openxmlformats.org/officeDocument/2006/relationships/oleObject" Target="../embeddings/oleObject6.bin"/><Relationship Id="rId9" Type="http://schemas.openxmlformats.org/officeDocument/2006/relationships/image" Target="../media/image45.wmf"/><Relationship Id="rId10"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11" Type="http://schemas.openxmlformats.org/officeDocument/2006/relationships/oleObject" Target="../embeddings/oleObject15.bin"/><Relationship Id="rId12" Type="http://schemas.openxmlformats.org/officeDocument/2006/relationships/image" Target="../media/image56.wmf"/><Relationship Id="rId1" Type="http://schemas.openxmlformats.org/officeDocument/2006/relationships/vmlDrawing" Target="../drawings/vmlDrawing4.vml"/><Relationship Id="rId2" Type="http://schemas.openxmlformats.org/officeDocument/2006/relationships/slideLayout" Target="../slideLayouts/slideLayout14.xml"/><Relationship Id="rId3" Type="http://schemas.openxmlformats.org/officeDocument/2006/relationships/oleObject" Target="../embeddings/oleObject11.bin"/><Relationship Id="rId4" Type="http://schemas.openxmlformats.org/officeDocument/2006/relationships/image" Target="../media/image52.wmf"/><Relationship Id="rId5" Type="http://schemas.openxmlformats.org/officeDocument/2006/relationships/oleObject" Target="../embeddings/oleObject12.bin"/><Relationship Id="rId6" Type="http://schemas.openxmlformats.org/officeDocument/2006/relationships/image" Target="../media/image53.wmf"/><Relationship Id="rId7" Type="http://schemas.openxmlformats.org/officeDocument/2006/relationships/oleObject" Target="../embeddings/oleObject13.bin"/><Relationship Id="rId8" Type="http://schemas.openxmlformats.org/officeDocument/2006/relationships/image" Target="../media/image54.wmf"/><Relationship Id="rId9" Type="http://schemas.openxmlformats.org/officeDocument/2006/relationships/oleObject" Target="../embeddings/oleObject14.bin"/><Relationship Id="rId10" Type="http://schemas.openxmlformats.org/officeDocument/2006/relationships/image" Target="../media/image5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7.emf"/></Relationships>
</file>

<file path=ppt/slides/_rels/slide25.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jpe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microsoft.com/office/2007/relationships/media" Target="file://localhost/Users/barabasi/Dropbox/A-NetworkScienceBook/CLASSES_SLIDES_CEU-2014/CLASS6-EvolvingNetworks/FitnessModelBigGuy.mov" TargetMode="External"/><Relationship Id="rId4" Type="http://schemas.openxmlformats.org/officeDocument/2006/relationships/video" Target="file://localhost/Users/barabasi/Dropbox/A-NetworkScienceBook/CLASSES_SLIDES_CEU-2014/CLASS6-EvolvingNetworks/FitnessModelBigGuy.mov" TargetMode="External"/><Relationship Id="rId5" Type="http://schemas.openxmlformats.org/officeDocument/2006/relationships/slideLayout" Target="../slideLayouts/slideLayout7.xml"/><Relationship Id="rId6" Type="http://schemas.openxmlformats.org/officeDocument/2006/relationships/image" Target="../media/image60.png"/><Relationship Id="rId7" Type="http://schemas.openxmlformats.org/officeDocument/2006/relationships/image" Target="../media/image61.png"/><Relationship Id="rId1" Type="http://schemas.microsoft.com/office/2007/relationships/media" Target="file://localhost/Users/barabasi/Dropbox/A-NetworkScienceBook/CLASSES_SLIDES_CEU-2014/CLASS6-EvolvingNetworks/FitnessModelNoBigGuy.mov" TargetMode="External"/><Relationship Id="rId2" Type="http://schemas.openxmlformats.org/officeDocument/2006/relationships/video" Target="file://localhost/Users/barabasi/Dropbox/A-NetworkScienceBook/CLASSES_SLIDES_CEU-2014/CLASS6-EvolvingNetworks/FitnessModelNoBigGuy.mo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2.png"/><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64.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8.emf"/><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5" Type="http://schemas.openxmlformats.org/officeDocument/2006/relationships/image" Target="../media/image71.emf"/><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72.emf"/></Relationships>
</file>

<file path=ppt/slides/_rels/slide33.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65.emf"/><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77.emf"/></Relationships>
</file>

<file path=ppt/slides/_rels/slide36.xml.rels><?xml version="1.0" encoding="UTF-8" standalone="yes"?>
<Relationships xmlns="http://schemas.openxmlformats.org/package/2006/relationships"><Relationship Id="rId3" Type="http://schemas.openxmlformats.org/officeDocument/2006/relationships/image" Target="../media/image78.emf"/><Relationship Id="rId4" Type="http://schemas.openxmlformats.org/officeDocument/2006/relationships/image" Target="../media/image79.emf"/><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3.png"/><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84.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5" Type="http://schemas.openxmlformats.org/officeDocument/2006/relationships/oleObject" Target="../embeddings/oleObject2.bin"/><Relationship Id="rId6" Type="http://schemas.openxmlformats.org/officeDocument/2006/relationships/image" Target="../media/image6.w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8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8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87.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88.jpe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89.w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89.w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notesSlide" Target="../notesSlides/notesSlide6.xml"/><Relationship Id="rId5" Type="http://schemas.openxmlformats.org/officeDocument/2006/relationships/image" Target="../media/image9.png"/><Relationship Id="rId1" Type="http://schemas.microsoft.com/office/2007/relationships/media" Target="file://localhost/Users/barabasi/Dropbox/A-NetworkScienceBook/CLASSES_SLIDES_CEU-2014/CLASS6-EvolvingNetworks/FitnessModelNoBigGuy.mov" TargetMode="External"/><Relationship Id="rId2" Type="http://schemas.openxmlformats.org/officeDocument/2006/relationships/video" Target="file://localhost/Users/barabasi/Dropbox/A-NetworkScienceBook/CLASSES_SLIDES_CEU-2014/CLASS6-EvolvingNetworks/FitnessModelNoBigGuy.mo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Users/barabasi 1/.Trash/2011-Warsaw-FuturICT-5min/Background-Rete-preview.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9144000" cy="5715000"/>
          </a:xfrm>
          <a:prstGeom prst="rect">
            <a:avLst/>
          </a:prstGeom>
          <a:noFill/>
          <a:ln w="9525">
            <a:noFill/>
            <a:miter lim="800000"/>
            <a:headEnd/>
            <a:tailEnd/>
          </a:ln>
        </p:spPr>
      </p:pic>
      <p:sp>
        <p:nvSpPr>
          <p:cNvPr id="22531" name="Text Box 2"/>
          <p:cNvSpPr txBox="1">
            <a:spLocks noChangeArrowheads="1"/>
          </p:cNvSpPr>
          <p:nvPr/>
        </p:nvSpPr>
        <p:spPr bwMode="auto">
          <a:xfrm>
            <a:off x="1588" y="384175"/>
            <a:ext cx="9144000" cy="1569660"/>
          </a:xfrm>
          <a:prstGeom prst="rect">
            <a:avLst/>
          </a:prstGeom>
          <a:solidFill>
            <a:schemeClr val="bg1">
              <a:alpha val="70195"/>
            </a:schemeClr>
          </a:solidFill>
          <a:ln w="9525">
            <a:noFill/>
            <a:miter lim="800000"/>
            <a:headEnd/>
            <a:tailEnd/>
          </a:ln>
        </p:spPr>
        <p:txBody>
          <a:bodyPr>
            <a:prstTxWarp prst="textNoShape">
              <a:avLst/>
            </a:prstTxWarp>
            <a:spAutoFit/>
          </a:bodyPr>
          <a:lstStyle/>
          <a:p>
            <a:pPr algn="ctr" defTabSz="914400"/>
            <a:r>
              <a:rPr lang="en-US" altLang="ko-KR" sz="3200" b="1" dirty="0" smtClean="0">
                <a:solidFill>
                  <a:srgbClr val="000000"/>
                </a:solidFill>
                <a:latin typeface="Trajan Pro" pitchFamily="-84" charset="0"/>
                <a:ea typeface="Trajan Pro" pitchFamily="-84" charset="0"/>
                <a:cs typeface="Trajan Pro" pitchFamily="-84" charset="0"/>
              </a:rPr>
              <a:t>Network Science</a:t>
            </a:r>
          </a:p>
          <a:p>
            <a:pPr algn="ctr" defTabSz="914400"/>
            <a:endParaRPr lang="en-US" altLang="ko-KR" sz="3200" b="1" dirty="0" smtClean="0">
              <a:solidFill>
                <a:srgbClr val="000000"/>
              </a:solidFill>
              <a:latin typeface="Trajan Pro" pitchFamily="-84" charset="0"/>
              <a:ea typeface="Trajan Pro" pitchFamily="-84" charset="0"/>
              <a:cs typeface="Trajan Pro" pitchFamily="-84" charset="0"/>
            </a:endParaRPr>
          </a:p>
          <a:p>
            <a:pPr algn="ctr" defTabSz="914400"/>
            <a:r>
              <a:rPr lang="en-US" altLang="ko-KR" sz="3200" b="1" dirty="0" smtClean="0">
                <a:solidFill>
                  <a:srgbClr val="000000"/>
                </a:solidFill>
                <a:latin typeface="Trajan Pro" pitchFamily="-84" charset="0"/>
                <a:ea typeface="Trajan Pro" pitchFamily="-84" charset="0"/>
                <a:cs typeface="Trajan Pro" pitchFamily="-84" charset="0"/>
              </a:rPr>
              <a:t>Class 6: Evolving </a:t>
            </a:r>
            <a:r>
              <a:rPr lang="en-US" altLang="ko-KR" sz="3200" b="1" dirty="0" smtClean="0">
                <a:solidFill>
                  <a:srgbClr val="000000"/>
                </a:solidFill>
                <a:latin typeface="Trajan Pro" pitchFamily="-84" charset="0"/>
                <a:ea typeface="Trajan Pro" pitchFamily="-84" charset="0"/>
                <a:cs typeface="Trajan Pro" pitchFamily="-84" charset="0"/>
              </a:rPr>
              <a:t>Networks</a:t>
            </a:r>
            <a:endParaRPr lang="en-US" altLang="ko-KR" sz="3200" b="1" dirty="0" smtClean="0">
              <a:solidFill>
                <a:srgbClr val="000000"/>
              </a:solidFill>
              <a:latin typeface="Trajan Pro" pitchFamily="-84" charset="0"/>
              <a:ea typeface="Trajan Pro" pitchFamily="-84" charset="0"/>
              <a:cs typeface="Trajan Pro" pitchFamily="-84" charset="0"/>
            </a:endParaRPr>
          </a:p>
        </p:txBody>
      </p:sp>
      <p:sp>
        <p:nvSpPr>
          <p:cNvPr id="22532" name="Rectangle 5"/>
          <p:cNvSpPr>
            <a:spLocks noChangeArrowheads="1"/>
          </p:cNvSpPr>
          <p:nvPr/>
        </p:nvSpPr>
        <p:spPr bwMode="auto">
          <a:xfrm>
            <a:off x="0" y="2876550"/>
            <a:ext cx="9145588" cy="2170113"/>
          </a:xfrm>
          <a:prstGeom prst="rect">
            <a:avLst/>
          </a:prstGeom>
          <a:solidFill>
            <a:schemeClr val="bg1">
              <a:alpha val="70195"/>
            </a:schemeClr>
          </a:solidFill>
          <a:ln w="9525">
            <a:noFill/>
            <a:miter lim="800000"/>
            <a:headEnd/>
            <a:tailEnd/>
          </a:ln>
        </p:spPr>
        <p:txBody>
          <a:bodyPr lIns="91407" tIns="45704" rIns="91407" bIns="45704">
            <a:prstTxWarp prst="textNoShape">
              <a:avLst/>
            </a:prstTxWarp>
          </a:bodyPr>
          <a:lstStyle/>
          <a:p>
            <a:pPr algn="ctr" defTabSz="914400"/>
            <a:r>
              <a:rPr lang="en-US" sz="3600" b="1" dirty="0">
                <a:solidFill>
                  <a:srgbClr val="000000"/>
                </a:solidFill>
                <a:latin typeface="Helvetica" pitchFamily="-84" charset="0"/>
                <a:ea typeface="Helvetica" pitchFamily="-84" charset="0"/>
                <a:cs typeface="Helvetica" pitchFamily="-84" charset="0"/>
              </a:rPr>
              <a:t>Albert-</a:t>
            </a:r>
            <a:r>
              <a:rPr lang="en-US" sz="3600" b="1" dirty="0" err="1">
                <a:solidFill>
                  <a:srgbClr val="000000"/>
                </a:solidFill>
                <a:latin typeface="Helvetica" pitchFamily="-84" charset="0"/>
                <a:ea typeface="Helvetica" pitchFamily="-84" charset="0"/>
                <a:cs typeface="Helvetica" pitchFamily="-84" charset="0"/>
              </a:rPr>
              <a:t>László</a:t>
            </a:r>
            <a:r>
              <a:rPr lang="en-US" sz="3600" b="1" dirty="0">
                <a:solidFill>
                  <a:srgbClr val="000000"/>
                </a:solidFill>
                <a:latin typeface="Helvetica" pitchFamily="-84" charset="0"/>
                <a:ea typeface="Helvetica" pitchFamily="-84" charset="0"/>
                <a:cs typeface="Helvetica" pitchFamily="-84" charset="0"/>
              </a:rPr>
              <a:t> </a:t>
            </a:r>
            <a:r>
              <a:rPr lang="en-US" sz="3600" b="1" dirty="0" err="1">
                <a:solidFill>
                  <a:srgbClr val="000000"/>
                </a:solidFill>
                <a:latin typeface="Helvetica" pitchFamily="-84" charset="0"/>
                <a:ea typeface="Helvetica" pitchFamily="-84" charset="0"/>
                <a:cs typeface="Helvetica" pitchFamily="-84" charset="0"/>
              </a:rPr>
              <a:t>Barabási</a:t>
            </a:r>
            <a:endParaRPr lang="en-US" sz="3600" b="1" dirty="0">
              <a:solidFill>
                <a:srgbClr val="000000"/>
              </a:solidFill>
              <a:latin typeface="Helvetica" pitchFamily="-84" charset="0"/>
              <a:ea typeface="Helvetica" pitchFamily="-84" charset="0"/>
              <a:cs typeface="Helvetica" pitchFamily="-84" charset="0"/>
            </a:endParaRPr>
          </a:p>
          <a:p>
            <a:pPr algn="ctr" defTabSz="914400"/>
            <a:r>
              <a:rPr lang="en-US" sz="2800" dirty="0">
                <a:solidFill>
                  <a:srgbClr val="000000"/>
                </a:solidFill>
                <a:latin typeface="Helvetica" pitchFamily="-84" charset="0"/>
                <a:ea typeface="Helvetica" pitchFamily="-84" charset="0"/>
                <a:cs typeface="Helvetica" pitchFamily="-84" charset="0"/>
              </a:rPr>
              <a:t>with</a:t>
            </a:r>
          </a:p>
          <a:p>
            <a:pPr algn="ctr" defTabSz="914400"/>
            <a:r>
              <a:rPr lang="en-US" sz="3600" dirty="0" smtClean="0">
                <a:solidFill>
                  <a:prstClr val="black"/>
                </a:solidFill>
              </a:rPr>
              <a:t>Roberta Sinatra</a:t>
            </a:r>
            <a:endParaRPr lang="en-US" sz="3600" dirty="0">
              <a:solidFill>
                <a:prstClr val="black"/>
              </a:solidFill>
            </a:endParaRPr>
          </a:p>
          <a:p>
            <a:pPr algn="ctr" defTabSz="914400"/>
            <a:endParaRPr lang="en-US" sz="3600" b="1" dirty="0">
              <a:solidFill>
                <a:srgbClr val="000000"/>
              </a:solidFill>
              <a:latin typeface="Helvetica" pitchFamily="-84" charset="0"/>
              <a:ea typeface="Helvetica" pitchFamily="-84" charset="0"/>
              <a:cs typeface="Helvetica" pitchFamily="-84" charset="0"/>
            </a:endParaRPr>
          </a:p>
        </p:txBody>
      </p:sp>
      <p:sp>
        <p:nvSpPr>
          <p:cNvPr id="22533" name="Text Box 3"/>
          <p:cNvSpPr txBox="1">
            <a:spLocks noChangeArrowheads="1"/>
          </p:cNvSpPr>
          <p:nvPr/>
        </p:nvSpPr>
        <p:spPr bwMode="auto">
          <a:xfrm>
            <a:off x="3149600" y="5197475"/>
            <a:ext cx="3878263" cy="400050"/>
          </a:xfrm>
          <a:prstGeom prst="rect">
            <a:avLst/>
          </a:prstGeom>
          <a:solidFill>
            <a:schemeClr val="bg1">
              <a:alpha val="70195"/>
            </a:schemeClr>
          </a:solidFill>
          <a:ln w="9525">
            <a:noFill/>
            <a:miter lim="800000"/>
            <a:headEnd/>
            <a:tailEnd/>
          </a:ln>
        </p:spPr>
        <p:txBody>
          <a:bodyPr anchor="ctr">
            <a:prstTxWarp prst="textNoShape">
              <a:avLst/>
            </a:prstTxWarp>
            <a:spAutoFit/>
          </a:bodyPr>
          <a:lstStyle/>
          <a:p>
            <a:pPr algn="ctr" defTabSz="914400"/>
            <a:r>
              <a:rPr lang="en-US" sz="2000">
                <a:solidFill>
                  <a:srgbClr val="000000"/>
                </a:solidFill>
                <a:latin typeface="Trajan Pro" pitchFamily="-84" charset="0"/>
                <a:ea typeface="Trajan Pro" pitchFamily="-84" charset="0"/>
                <a:cs typeface="Trajan Pro" pitchFamily="-84" charset="0"/>
              </a:rPr>
              <a:t>www.BarabasiLab.com</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225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2530"/>
                </p:tgtEl>
              </p:cMediaNode>
            </p:video>
            <p:seq concurrent="1" nextAc="seek">
              <p:cTn id="8" restart="whenNotActive" fill="hold" evtFilter="cancelBubble" nodeType="interactiveSeq">
                <p:stCondLst>
                  <p:cond evt="onClick" delay="0">
                    <p:tgtEl>
                      <p:spTgt spid="225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530"/>
                                        </p:tgtEl>
                                      </p:cBhvr>
                                    </p:cmd>
                                  </p:childTnLst>
                                </p:cTn>
                              </p:par>
                            </p:childTnLst>
                          </p:cTn>
                        </p:par>
                      </p:childTnLst>
                    </p:cTn>
                  </p:par>
                </p:childTnLst>
              </p:cTn>
              <p:nextCondLst>
                <p:cond evt="onClick" delay="0">
                  <p:tgtEl>
                    <p:spTgt spid="2253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fontScale="92500"/>
          </a:bodyPr>
          <a:lstStyle/>
          <a:p>
            <a:pPr>
              <a:spcBef>
                <a:spcPct val="20000"/>
              </a:spcBef>
            </a:pPr>
            <a:r>
              <a:rPr lang="en-US" sz="2000" b="1" dirty="0" smtClean="0">
                <a:solidFill>
                  <a:srgbClr val="FFFFFF"/>
                </a:solidFill>
                <a:latin typeface="Trajan Pro"/>
                <a:ea typeface="Helvetica" pitchFamily="36" charset="0"/>
                <a:cs typeface="Trajan Pro"/>
              </a:rPr>
              <a:t>Section 6.2			       	</a:t>
            </a:r>
            <a:r>
              <a:rPr lang="en-US" sz="2000" b="1" dirty="0" err="1" smtClean="0">
                <a:solidFill>
                  <a:srgbClr val="FFFFFF"/>
                </a:solidFill>
                <a:latin typeface="Trajan Pro"/>
                <a:ea typeface="Helvetica" pitchFamily="36" charset="0"/>
                <a:cs typeface="Trajan Pro"/>
              </a:rPr>
              <a:t>Bianconi</a:t>
            </a:r>
            <a:r>
              <a:rPr lang="en-US" sz="2000" b="1" dirty="0" smtClean="0">
                <a:solidFill>
                  <a:srgbClr val="FFFFFF"/>
                </a:solidFill>
                <a:latin typeface="Trajan Pro"/>
                <a:ea typeface="Helvetica" pitchFamily="36" charset="0"/>
                <a:cs typeface="Trajan Pro"/>
              </a:rPr>
              <a:t>-Barabasi Model (Analytical)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3"/>
          <a:stretch>
            <a:fillRect/>
          </a:stretch>
        </p:blipFill>
        <p:spPr>
          <a:xfrm>
            <a:off x="257510" y="800101"/>
            <a:ext cx="2036109" cy="1003300"/>
          </a:xfrm>
          <a:prstGeom prst="rect">
            <a:avLst/>
          </a:prstGeom>
        </p:spPr>
      </p:pic>
      <p:pic>
        <p:nvPicPr>
          <p:cNvPr id="6" name="Picture 5"/>
          <p:cNvPicPr>
            <a:picLocks noChangeAspect="1"/>
          </p:cNvPicPr>
          <p:nvPr/>
        </p:nvPicPr>
        <p:blipFill>
          <a:blip r:embed="rId4"/>
          <a:stretch>
            <a:fillRect/>
          </a:stretch>
        </p:blipFill>
        <p:spPr>
          <a:xfrm>
            <a:off x="587710" y="1935182"/>
            <a:ext cx="1892300" cy="868231"/>
          </a:xfrm>
          <a:prstGeom prst="rect">
            <a:avLst/>
          </a:prstGeom>
        </p:spPr>
      </p:pic>
      <p:pic>
        <p:nvPicPr>
          <p:cNvPr id="2" name="Picture 1"/>
          <p:cNvPicPr>
            <a:picLocks noChangeAspect="1"/>
          </p:cNvPicPr>
          <p:nvPr/>
        </p:nvPicPr>
        <p:blipFill>
          <a:blip r:embed="rId5"/>
          <a:stretch>
            <a:fillRect/>
          </a:stretch>
        </p:blipFill>
        <p:spPr>
          <a:xfrm>
            <a:off x="6223000" y="571501"/>
            <a:ext cx="1447800" cy="1085850"/>
          </a:xfrm>
          <a:prstGeom prst="rect">
            <a:avLst/>
          </a:prstGeom>
        </p:spPr>
      </p:pic>
      <p:pic>
        <p:nvPicPr>
          <p:cNvPr id="7" name="Picture 6"/>
          <p:cNvPicPr>
            <a:picLocks noChangeAspect="1"/>
          </p:cNvPicPr>
          <p:nvPr/>
        </p:nvPicPr>
        <p:blipFill>
          <a:blip r:embed="rId6"/>
          <a:stretch>
            <a:fillRect/>
          </a:stretch>
        </p:blipFill>
        <p:spPr>
          <a:xfrm>
            <a:off x="2865119" y="800101"/>
            <a:ext cx="2387600" cy="762000"/>
          </a:xfrm>
          <a:prstGeom prst="rect">
            <a:avLst/>
          </a:prstGeom>
        </p:spPr>
      </p:pic>
      <p:pic>
        <p:nvPicPr>
          <p:cNvPr id="9" name="Picture 8"/>
          <p:cNvPicPr>
            <a:picLocks noChangeAspect="1"/>
          </p:cNvPicPr>
          <p:nvPr/>
        </p:nvPicPr>
        <p:blipFill>
          <a:blip r:embed="rId7"/>
          <a:stretch>
            <a:fillRect/>
          </a:stretch>
        </p:blipFill>
        <p:spPr>
          <a:xfrm>
            <a:off x="3009900" y="2015836"/>
            <a:ext cx="1752600" cy="955964"/>
          </a:xfrm>
          <a:prstGeom prst="rect">
            <a:avLst/>
          </a:prstGeom>
        </p:spPr>
      </p:pic>
      <p:pic>
        <p:nvPicPr>
          <p:cNvPr id="10" name="Picture 9"/>
          <p:cNvPicPr>
            <a:picLocks noChangeAspect="1"/>
          </p:cNvPicPr>
          <p:nvPr/>
        </p:nvPicPr>
        <p:blipFill>
          <a:blip r:embed="rId8"/>
          <a:stretch>
            <a:fillRect/>
          </a:stretch>
        </p:blipFill>
        <p:spPr>
          <a:xfrm>
            <a:off x="1473200" y="2949348"/>
            <a:ext cx="5295900" cy="2760287"/>
          </a:xfrm>
          <a:prstGeom prst="rect">
            <a:avLst/>
          </a:prstGeom>
        </p:spPr>
      </p:pic>
    </p:spTree>
    <p:extLst>
      <p:ext uri="{BB962C8B-B14F-4D97-AF65-F5344CB8AC3E}">
        <p14:creationId xmlns:p14="http://schemas.microsoft.com/office/powerpoint/2010/main" val="30332052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				Fitness Model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8" name="Arc 7"/>
          <p:cNvSpPr/>
          <p:nvPr/>
        </p:nvSpPr>
        <p:spPr bwMode="auto">
          <a:xfrm>
            <a:off x="3090863" y="946150"/>
            <a:ext cx="1963737" cy="1354138"/>
          </a:xfrm>
          <a:prstGeom prst="arc">
            <a:avLst/>
          </a:prstGeom>
          <a:noFill/>
          <a:ln w="12700" cap="flat" cmpd="sng" algn="ctr">
            <a:noFill/>
            <a:prstDash val="solid"/>
            <a:round/>
            <a:headEnd type="none" w="med" len="med"/>
            <a:tailEnd type="none" w="med" len="med"/>
          </a:ln>
          <a:effectLst/>
        </p:spPr>
        <p:txBody>
          <a:bodyPr wrap="none">
            <a:prstTxWarp prst="textNoShape">
              <a:avLst/>
            </a:prstTxWarp>
          </a:bodyPr>
          <a:lstStyle/>
          <a:p>
            <a:pPr algn="ctr" defTabSz="914400" eaLnBrk="0" hangingPunct="0">
              <a:spcBef>
                <a:spcPct val="50000"/>
              </a:spcBef>
              <a:defRPr/>
            </a:pPr>
            <a:endParaRPr lang="en-US" sz="2400" b="1">
              <a:solidFill>
                <a:srgbClr val="000000"/>
              </a:solidFill>
              <a:latin typeface="Times New Roman" pitchFamily="-112" charset="0"/>
              <a:ea typeface="Gulim" pitchFamily="34" charset="-127"/>
              <a:cs typeface="Gulim" pitchFamily="34" charset="-127"/>
            </a:endParaRPr>
          </a:p>
        </p:txBody>
      </p:sp>
      <p:sp>
        <p:nvSpPr>
          <p:cNvPr id="9" name="Rectangle 18"/>
          <p:cNvSpPr>
            <a:spLocks noChangeArrowheads="1"/>
          </p:cNvSpPr>
          <p:nvPr/>
        </p:nvSpPr>
        <p:spPr bwMode="auto">
          <a:xfrm>
            <a:off x="93662" y="1422400"/>
            <a:ext cx="9380538" cy="1384995"/>
          </a:xfrm>
          <a:prstGeom prst="rect">
            <a:avLst/>
          </a:prstGeom>
          <a:noFill/>
          <a:ln w="9525">
            <a:noFill/>
            <a:miter lim="800000"/>
            <a:headEnd/>
            <a:tailEnd/>
          </a:ln>
        </p:spPr>
        <p:txBody>
          <a:bodyPr>
            <a:prstTxWarp prst="textNoShape">
              <a:avLst/>
            </a:prstTxWarp>
            <a:spAutoFit/>
          </a:bodyPr>
          <a:lstStyle/>
          <a:p>
            <a:pPr defTabSz="914400" eaLnBrk="0" hangingPunct="0">
              <a:spcBef>
                <a:spcPct val="50000"/>
              </a:spcBef>
            </a:pPr>
            <a:r>
              <a:rPr lang="en-US" sz="2400" b="1" u="sng" dirty="0" smtClean="0">
                <a:solidFill>
                  <a:srgbClr val="3333CC"/>
                </a:solidFill>
                <a:latin typeface="Times New Roman" pitchFamily="-84" charset="0"/>
                <a:ea typeface="Gulim" charset="0"/>
                <a:cs typeface="Gulim" charset="0"/>
              </a:rPr>
              <a:t>BA model</a:t>
            </a:r>
            <a:r>
              <a:rPr lang="en-US" sz="2400" b="1" dirty="0">
                <a:solidFill>
                  <a:srgbClr val="000000"/>
                </a:solidFill>
                <a:latin typeface="Times New Roman" pitchFamily="-84" charset="0"/>
                <a:ea typeface="Gulim" charset="0"/>
                <a:cs typeface="Gulim" charset="0"/>
              </a:rPr>
              <a:t>:      </a:t>
            </a:r>
            <a:r>
              <a:rPr lang="en-US" sz="2400" b="1" dirty="0" smtClean="0">
                <a:solidFill>
                  <a:srgbClr val="000000"/>
                </a:solidFill>
                <a:latin typeface="Times New Roman" pitchFamily="-84" charset="0"/>
                <a:ea typeface="Gulim" charset="0"/>
                <a:cs typeface="Gulim" charset="0"/>
              </a:rPr>
              <a:t>  </a:t>
            </a:r>
            <a:r>
              <a:rPr lang="en-US" sz="2400" b="1" i="1" dirty="0" err="1" smtClean="0">
                <a:solidFill>
                  <a:srgbClr val="000000"/>
                </a:solidFill>
                <a:latin typeface="Times New Roman" pitchFamily="-84" charset="0"/>
                <a:ea typeface="Gulim" charset="0"/>
                <a:cs typeface="Gulim" charset="0"/>
              </a:rPr>
              <a:t>k</a:t>
            </a:r>
            <a:r>
              <a:rPr lang="en-US" sz="2400" b="1" i="1" dirty="0" err="1">
                <a:solidFill>
                  <a:srgbClr val="000000"/>
                </a:solidFill>
                <a:latin typeface="Times New Roman" pitchFamily="-84" charset="0"/>
                <a:ea typeface="Gulim" charset="0"/>
                <a:cs typeface="Gulim" charset="0"/>
              </a:rPr>
              <a:t>(t)~t</a:t>
            </a:r>
            <a:r>
              <a:rPr lang="en-US" sz="2400" b="1" i="1" dirty="0">
                <a:solidFill>
                  <a:srgbClr val="000000"/>
                </a:solidFill>
                <a:latin typeface="Times New Roman" pitchFamily="-84" charset="0"/>
                <a:ea typeface="Gulim" charset="0"/>
                <a:cs typeface="Gulim" charset="0"/>
              </a:rPr>
              <a:t> </a:t>
            </a:r>
            <a:r>
              <a:rPr lang="en-US" sz="2400" b="1" i="1" baseline="30000" dirty="0">
                <a:solidFill>
                  <a:srgbClr val="000000"/>
                </a:solidFill>
                <a:latin typeface="Times New Roman" pitchFamily="-84" charset="0"/>
                <a:ea typeface="Gulim" charset="0"/>
                <a:cs typeface="Gulim" charset="0"/>
              </a:rPr>
              <a:t>½</a:t>
            </a:r>
            <a:r>
              <a:rPr lang="en-US" sz="2400" b="1" i="1" dirty="0">
                <a:solidFill>
                  <a:srgbClr val="000000"/>
                </a:solidFill>
                <a:latin typeface="Times New Roman" pitchFamily="-84" charset="0"/>
                <a:ea typeface="Gulim" charset="0"/>
                <a:cs typeface="Gulim" charset="0"/>
              </a:rPr>
              <a:t>    </a:t>
            </a:r>
            <a:r>
              <a:rPr lang="en-US" sz="2400" b="1" i="1" dirty="0" smtClean="0">
                <a:solidFill>
                  <a:srgbClr val="000000"/>
                </a:solidFill>
                <a:latin typeface="Times New Roman" pitchFamily="-84" charset="0"/>
                <a:ea typeface="Gulim" charset="0"/>
                <a:cs typeface="Gulim" charset="0"/>
              </a:rPr>
              <a:t> </a:t>
            </a:r>
          </a:p>
          <a:p>
            <a:pPr defTabSz="914400" eaLnBrk="0" hangingPunct="0">
              <a:spcBef>
                <a:spcPct val="50000"/>
              </a:spcBef>
            </a:pPr>
            <a:r>
              <a:rPr lang="en-US" sz="2400" b="1" i="1" dirty="0" smtClean="0">
                <a:solidFill>
                  <a:srgbClr val="000000"/>
                </a:solidFill>
                <a:latin typeface="Times New Roman" pitchFamily="-84" charset="0"/>
                <a:ea typeface="Gulim" charset="0"/>
                <a:cs typeface="Gulim" charset="0"/>
              </a:rPr>
              <a:t> </a:t>
            </a:r>
            <a:r>
              <a:rPr lang="en-US" sz="2400" b="1" dirty="0">
                <a:solidFill>
                  <a:srgbClr val="000000"/>
                </a:solidFill>
                <a:latin typeface="Times New Roman" pitchFamily="-84" charset="0"/>
                <a:ea typeface="Gulim" charset="0"/>
                <a:cs typeface="Gulim" charset="0"/>
              </a:rPr>
              <a:t>(first mover advantage)</a:t>
            </a:r>
            <a:br>
              <a:rPr lang="en-US" sz="2400" b="1" dirty="0">
                <a:solidFill>
                  <a:srgbClr val="000000"/>
                </a:solidFill>
                <a:latin typeface="Times New Roman" pitchFamily="-84" charset="0"/>
                <a:ea typeface="Gulim" charset="0"/>
                <a:cs typeface="Gulim" charset="0"/>
              </a:rPr>
            </a:br>
            <a:endParaRPr lang="en-US" sz="2400" b="1" dirty="0">
              <a:solidFill>
                <a:srgbClr val="000000"/>
              </a:solidFill>
              <a:latin typeface="Times New Roman" pitchFamily="-84" charset="0"/>
              <a:ea typeface="Gulim" charset="0"/>
              <a:cs typeface="Gulim" charset="0"/>
            </a:endParaRPr>
          </a:p>
        </p:txBody>
      </p:sp>
      <p:sp>
        <p:nvSpPr>
          <p:cNvPr id="10" name="Rectangle 9"/>
          <p:cNvSpPr>
            <a:spLocks noChangeArrowheads="1"/>
          </p:cNvSpPr>
          <p:nvPr/>
        </p:nvSpPr>
        <p:spPr bwMode="auto">
          <a:xfrm>
            <a:off x="144462" y="2857500"/>
            <a:ext cx="9423400" cy="1877437"/>
          </a:xfrm>
          <a:prstGeom prst="rect">
            <a:avLst/>
          </a:prstGeom>
          <a:noFill/>
          <a:ln w="9525">
            <a:noFill/>
            <a:miter lim="800000"/>
            <a:headEnd/>
            <a:tailEnd/>
          </a:ln>
        </p:spPr>
        <p:txBody>
          <a:bodyPr>
            <a:prstTxWarp prst="textNoShape">
              <a:avLst/>
            </a:prstTxWarp>
            <a:spAutoFit/>
          </a:bodyPr>
          <a:lstStyle/>
          <a:p>
            <a:pPr defTabSz="914400" eaLnBrk="0" hangingPunct="0">
              <a:spcBef>
                <a:spcPct val="50000"/>
              </a:spcBef>
            </a:pPr>
            <a:r>
              <a:rPr lang="en-US" sz="2400" b="1" u="sng" dirty="0" smtClean="0">
                <a:solidFill>
                  <a:srgbClr val="3333CC"/>
                </a:solidFill>
                <a:latin typeface="Times New Roman" pitchFamily="-84" charset="0"/>
                <a:ea typeface="Gulim" charset="0"/>
                <a:cs typeface="Gulim" charset="0"/>
              </a:rPr>
              <a:t>BB model</a:t>
            </a:r>
            <a:r>
              <a:rPr lang="en-US" sz="2400" b="1" dirty="0">
                <a:solidFill>
                  <a:srgbClr val="3333CC"/>
                </a:solidFill>
                <a:latin typeface="Times New Roman" pitchFamily="-84" charset="0"/>
                <a:ea typeface="Gulim" charset="0"/>
                <a:cs typeface="Gulim" charset="0"/>
              </a:rPr>
              <a:t>: </a:t>
            </a:r>
            <a:r>
              <a:rPr lang="en-US" sz="2400" b="1" dirty="0" smtClean="0">
                <a:solidFill>
                  <a:srgbClr val="3333CC"/>
                </a:solidFill>
                <a:latin typeface="Times New Roman" pitchFamily="-84" charset="0"/>
                <a:ea typeface="Gulim" charset="0"/>
                <a:cs typeface="Gulim" charset="0"/>
              </a:rPr>
              <a:t>     </a:t>
            </a:r>
            <a:r>
              <a:rPr lang="en-US" sz="2400" b="1" i="1" dirty="0" err="1" smtClean="0">
                <a:solidFill>
                  <a:srgbClr val="000000"/>
                </a:solidFill>
                <a:latin typeface="Times New Roman" pitchFamily="-84" charset="0"/>
                <a:ea typeface="Gulim" charset="0"/>
                <a:cs typeface="Gulim" charset="0"/>
              </a:rPr>
              <a:t>k(η,</a:t>
            </a:r>
            <a:r>
              <a:rPr lang="en-US" sz="2400" b="1" i="1" dirty="0" err="1">
                <a:solidFill>
                  <a:srgbClr val="000000"/>
                </a:solidFill>
                <a:latin typeface="Times New Roman" pitchFamily="-84" charset="0"/>
                <a:ea typeface="Gulim" charset="0"/>
                <a:cs typeface="Gulim" charset="0"/>
              </a:rPr>
              <a:t>t)~</a:t>
            </a:r>
            <a:r>
              <a:rPr lang="en-US" sz="2400" b="1" i="1" dirty="0" err="1" smtClean="0">
                <a:solidFill>
                  <a:srgbClr val="000000"/>
                </a:solidFill>
                <a:latin typeface="Times New Roman" pitchFamily="-84" charset="0"/>
                <a:ea typeface="Gulim" charset="0"/>
                <a:cs typeface="Gulim" charset="0"/>
              </a:rPr>
              <a:t>t</a:t>
            </a:r>
            <a:r>
              <a:rPr lang="en-US" sz="2400" b="1" i="1" baseline="30000" dirty="0" err="1" smtClean="0">
                <a:solidFill>
                  <a:srgbClr val="000000"/>
                </a:solidFill>
                <a:latin typeface="Times New Roman" pitchFamily="-84" charset="0"/>
                <a:ea typeface="Gulim" charset="0"/>
                <a:cs typeface="Gulim" charset="0"/>
              </a:rPr>
              <a:t>β</a:t>
            </a:r>
            <a:r>
              <a:rPr lang="en-US" sz="2400" b="1" i="1" baseline="30000" dirty="0" err="1" smtClean="0">
                <a:solidFill>
                  <a:srgbClr val="000000"/>
                </a:solidFill>
                <a:latin typeface="Symbol" pitchFamily="-84" charset="2"/>
                <a:ea typeface="Gulim" charset="0"/>
                <a:cs typeface="Gulim" charset="0"/>
              </a:rPr>
              <a:t>(</a:t>
            </a:r>
            <a:r>
              <a:rPr lang="en-US" sz="2400" b="1" i="1" baseline="30000" dirty="0" err="1" smtClean="0">
                <a:solidFill>
                  <a:srgbClr val="000000"/>
                </a:solidFill>
                <a:latin typeface="Times New Roman" pitchFamily="-84" charset="0"/>
                <a:ea typeface="Gulim" charset="0"/>
                <a:cs typeface="Gulim" charset="0"/>
              </a:rPr>
              <a:t>η</a:t>
            </a:r>
            <a:r>
              <a:rPr lang="en-US" sz="2400" b="1" i="1" baseline="30000" dirty="0" smtClean="0">
                <a:solidFill>
                  <a:srgbClr val="000000"/>
                </a:solidFill>
                <a:latin typeface="Symbol" pitchFamily="-84" charset="2"/>
                <a:ea typeface="Gulim" charset="0"/>
                <a:cs typeface="Gulim" charset="0"/>
              </a:rPr>
              <a:t>)</a:t>
            </a:r>
            <a:r>
              <a:rPr lang="en-US" sz="2400" b="1" baseline="30000" dirty="0" smtClean="0">
                <a:solidFill>
                  <a:srgbClr val="000000"/>
                </a:solidFill>
                <a:latin typeface="Times New Roman" pitchFamily="-84" charset="0"/>
                <a:ea typeface="Gulim" charset="0"/>
                <a:cs typeface="Gulim" charset="0"/>
              </a:rPr>
              <a:t> </a:t>
            </a:r>
          </a:p>
          <a:p>
            <a:pPr defTabSz="914400" eaLnBrk="0" hangingPunct="0">
              <a:spcBef>
                <a:spcPct val="50000"/>
              </a:spcBef>
            </a:pPr>
            <a:r>
              <a:rPr lang="en-US" sz="2400" b="1" dirty="0" smtClean="0">
                <a:solidFill>
                  <a:srgbClr val="000000"/>
                </a:solidFill>
                <a:latin typeface="Times New Roman" pitchFamily="-84" charset="0"/>
                <a:ea typeface="Gulim" charset="0"/>
                <a:cs typeface="Gulim" charset="0"/>
              </a:rPr>
              <a:t>(fit-gets-richer)</a:t>
            </a:r>
            <a:r>
              <a:rPr lang="en-US" sz="2400" b="1" baseline="30000" dirty="0" smtClean="0">
                <a:solidFill>
                  <a:srgbClr val="000000"/>
                </a:solidFill>
                <a:latin typeface="Times New Roman" pitchFamily="-84" charset="0"/>
                <a:ea typeface="Gulim" charset="0"/>
                <a:cs typeface="Gulim" charset="0"/>
              </a:rPr>
              <a:t> 	</a:t>
            </a:r>
          </a:p>
          <a:p>
            <a:pPr defTabSz="914400" eaLnBrk="0" hangingPunct="0">
              <a:spcBef>
                <a:spcPct val="50000"/>
              </a:spcBef>
            </a:pPr>
            <a:r>
              <a:rPr lang="en-US" sz="2400" b="1" i="1" dirty="0" err="1" smtClean="0">
                <a:solidFill>
                  <a:srgbClr val="000000"/>
                </a:solidFill>
                <a:latin typeface="Symbol" pitchFamily="-84" charset="2"/>
                <a:ea typeface="Gulim" charset="0"/>
                <a:cs typeface="Gulim" charset="0"/>
              </a:rPr>
              <a:t>β(η</a:t>
            </a:r>
            <a:r>
              <a:rPr lang="en-US" sz="2400" b="1" i="1" dirty="0" smtClean="0">
                <a:solidFill>
                  <a:srgbClr val="000000"/>
                </a:solidFill>
                <a:latin typeface="Symbol" pitchFamily="-84" charset="2"/>
                <a:ea typeface="Gulim" charset="0"/>
                <a:cs typeface="Gulim" charset="0"/>
              </a:rPr>
              <a:t>)</a:t>
            </a:r>
            <a:r>
              <a:rPr lang="en-US" sz="2400" b="1" dirty="0" smtClean="0">
                <a:solidFill>
                  <a:srgbClr val="000000"/>
                </a:solidFill>
                <a:latin typeface="Times New Roman" pitchFamily="-84" charset="0"/>
                <a:ea typeface="Gulim" charset="0"/>
                <a:cs typeface="Gulim" charset="0"/>
              </a:rPr>
              <a:t> =η</a:t>
            </a:r>
            <a:r>
              <a:rPr lang="en-US" sz="2400" b="1" dirty="0" smtClean="0">
                <a:solidFill>
                  <a:srgbClr val="000000"/>
                </a:solidFill>
                <a:latin typeface="Symbol" pitchFamily="-84" charset="2"/>
                <a:ea typeface="Gulim" charset="0"/>
                <a:cs typeface="Gulim" charset="0"/>
              </a:rPr>
              <a:t>/</a:t>
            </a:r>
            <a:r>
              <a:rPr lang="en-US" sz="2400" b="1" dirty="0">
                <a:solidFill>
                  <a:srgbClr val="000000"/>
                </a:solidFill>
                <a:latin typeface="Times New Roman" pitchFamily="-84" charset="0"/>
                <a:ea typeface="Gulim" charset="0"/>
                <a:cs typeface="Gulim" charset="0"/>
              </a:rPr>
              <a:t>C    </a:t>
            </a:r>
            <a:r>
              <a:rPr lang="en-US" sz="2000" b="1" dirty="0">
                <a:solidFill>
                  <a:srgbClr val="000000"/>
                </a:solidFill>
                <a:latin typeface="Times New Roman" pitchFamily="-84" charset="0"/>
                <a:ea typeface="Gulim" charset="0"/>
                <a:cs typeface="Gulim" charset="0"/>
              </a:rPr>
              <a:t/>
            </a:r>
            <a:br>
              <a:rPr lang="en-US" sz="2000" b="1" dirty="0">
                <a:solidFill>
                  <a:srgbClr val="000000"/>
                </a:solidFill>
                <a:latin typeface="Times New Roman" pitchFamily="-84" charset="0"/>
                <a:ea typeface="Gulim" charset="0"/>
                <a:cs typeface="Gulim" charset="0"/>
              </a:rPr>
            </a:br>
            <a:endParaRPr lang="en-US" sz="2000" b="1" dirty="0">
              <a:solidFill>
                <a:srgbClr val="000000"/>
              </a:solidFill>
              <a:latin typeface="Times New Roman" pitchFamily="-84" charset="0"/>
              <a:ea typeface="Gulim" charset="0"/>
              <a:cs typeface="Gulim" charset="0"/>
            </a:endParaRPr>
          </a:p>
        </p:txBody>
      </p:sp>
      <p:pic>
        <p:nvPicPr>
          <p:cNvPr id="2" name="Picture 1"/>
          <p:cNvPicPr>
            <a:picLocks noChangeAspect="1"/>
          </p:cNvPicPr>
          <p:nvPr/>
        </p:nvPicPr>
        <p:blipFill>
          <a:blip r:embed="rId3"/>
          <a:stretch>
            <a:fillRect/>
          </a:stretch>
        </p:blipFill>
        <p:spPr>
          <a:xfrm>
            <a:off x="4140200" y="1044104"/>
            <a:ext cx="4748518" cy="352789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				Fitness Model-Degree distribution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6" name="Picture 5"/>
          <p:cNvPicPr>
            <a:picLocks noChangeAspect="1"/>
          </p:cNvPicPr>
          <p:nvPr/>
        </p:nvPicPr>
        <p:blipFill>
          <a:blip r:embed="rId3"/>
          <a:stretch>
            <a:fillRect/>
          </a:stretch>
        </p:blipFill>
        <p:spPr>
          <a:xfrm>
            <a:off x="5372100" y="787400"/>
            <a:ext cx="3124200" cy="4864100"/>
          </a:xfrm>
          <a:prstGeom prst="rect">
            <a:avLst/>
          </a:prstGeom>
        </p:spPr>
      </p:pic>
      <p:pic>
        <p:nvPicPr>
          <p:cNvPr id="8" name="Picture 7"/>
          <p:cNvPicPr>
            <a:picLocks noChangeAspect="1"/>
          </p:cNvPicPr>
          <p:nvPr/>
        </p:nvPicPr>
        <p:blipFill>
          <a:blip r:embed="rId4"/>
          <a:stretch>
            <a:fillRect/>
          </a:stretch>
        </p:blipFill>
        <p:spPr>
          <a:xfrm>
            <a:off x="1104900" y="1333500"/>
            <a:ext cx="1981200" cy="749300"/>
          </a:xfrm>
          <a:prstGeom prst="rect">
            <a:avLst/>
          </a:prstGeom>
        </p:spPr>
      </p:pic>
      <p:sp>
        <p:nvSpPr>
          <p:cNvPr id="9" name="Rectangle 8"/>
          <p:cNvSpPr/>
          <p:nvPr/>
        </p:nvSpPr>
        <p:spPr>
          <a:xfrm>
            <a:off x="0" y="2295436"/>
            <a:ext cx="5080000" cy="646331"/>
          </a:xfrm>
          <a:prstGeom prst="rect">
            <a:avLst/>
          </a:prstGeom>
        </p:spPr>
        <p:txBody>
          <a:bodyPr wrap="square">
            <a:spAutoFit/>
          </a:bodyPr>
          <a:lstStyle/>
          <a:p>
            <a:r>
              <a:rPr lang="en-US" i="1" dirty="0" smtClean="0">
                <a:solidFill>
                  <a:srgbClr val="3366FF"/>
                </a:solidFill>
              </a:rPr>
              <a:t>Uniform fitness distribution: </a:t>
            </a:r>
          </a:p>
          <a:p>
            <a:r>
              <a:rPr lang="en-US" dirty="0" smtClean="0"/>
              <a:t>fitness uniformly distributed in the [0,1] interval.</a:t>
            </a:r>
            <a:endParaRPr lang="en-US" dirty="0"/>
          </a:p>
        </p:txBody>
      </p:sp>
      <p:pic>
        <p:nvPicPr>
          <p:cNvPr id="11" name="Picture 10"/>
          <p:cNvPicPr>
            <a:picLocks noChangeAspect="1"/>
          </p:cNvPicPr>
          <p:nvPr/>
        </p:nvPicPr>
        <p:blipFill>
          <a:blip r:embed="rId5"/>
          <a:stretch>
            <a:fillRect/>
          </a:stretch>
        </p:blipFill>
        <p:spPr>
          <a:xfrm>
            <a:off x="850900" y="3244850"/>
            <a:ext cx="2667000" cy="774700"/>
          </a:xfrm>
          <a:prstGeom prst="rect">
            <a:avLst/>
          </a:prstGeom>
        </p:spPr>
      </p:pic>
      <p:sp>
        <p:nvSpPr>
          <p:cNvPr id="12" name="Rectangle 11"/>
          <p:cNvSpPr/>
          <p:nvPr/>
        </p:nvSpPr>
        <p:spPr>
          <a:xfrm>
            <a:off x="488870" y="4318000"/>
            <a:ext cx="1272765" cy="369332"/>
          </a:xfrm>
          <a:prstGeom prst="rect">
            <a:avLst/>
          </a:prstGeom>
        </p:spPr>
        <p:txBody>
          <a:bodyPr wrap="none">
            <a:spAutoFit/>
          </a:bodyPr>
          <a:lstStyle/>
          <a:p>
            <a:r>
              <a:rPr lang="en-US" sz="1600" i="1" dirty="0" smtClean="0"/>
              <a:t>C* </a:t>
            </a:r>
            <a:r>
              <a:rPr lang="en-US" i="1" dirty="0" smtClean="0"/>
              <a:t>= 1.255</a:t>
            </a:r>
            <a:endParaRPr lang="en-US" dirty="0"/>
          </a:p>
        </p:txBody>
      </p:sp>
      <p:pic>
        <p:nvPicPr>
          <p:cNvPr id="13" name="Picture 12"/>
          <p:cNvPicPr>
            <a:picLocks noChangeAspect="1"/>
          </p:cNvPicPr>
          <p:nvPr/>
        </p:nvPicPr>
        <p:blipFill>
          <a:blip r:embed="rId6"/>
          <a:stretch>
            <a:fillRect/>
          </a:stretch>
        </p:blipFill>
        <p:spPr>
          <a:xfrm>
            <a:off x="2026919" y="4368800"/>
            <a:ext cx="838200" cy="254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fontScale="92500"/>
          </a:bodyPr>
          <a:lstStyle/>
          <a:p>
            <a:pPr>
              <a:spcBef>
                <a:spcPct val="20000"/>
              </a:spcBef>
            </a:pPr>
            <a:r>
              <a:rPr lang="en-US" sz="2000" b="1" dirty="0" smtClean="0">
                <a:solidFill>
                  <a:srgbClr val="FFFFFF"/>
                </a:solidFill>
                <a:latin typeface="Trajan Pro"/>
                <a:ea typeface="Helvetica" pitchFamily="36" charset="0"/>
                <a:cs typeface="Trajan Pro"/>
              </a:rPr>
              <a:t>Section 6.2			       	</a:t>
            </a:r>
            <a:r>
              <a:rPr lang="en-US" sz="2000" b="1" dirty="0" err="1" smtClean="0">
                <a:solidFill>
                  <a:srgbClr val="FFFFFF"/>
                </a:solidFill>
                <a:latin typeface="Trajan Pro"/>
                <a:ea typeface="Helvetica" pitchFamily="36" charset="0"/>
                <a:cs typeface="Trajan Pro"/>
              </a:rPr>
              <a:t>Bianconi</a:t>
            </a:r>
            <a:r>
              <a:rPr lang="en-US" sz="2000" b="1" dirty="0" smtClean="0">
                <a:solidFill>
                  <a:srgbClr val="FFFFFF"/>
                </a:solidFill>
                <a:latin typeface="Trajan Pro"/>
                <a:ea typeface="Helvetica" pitchFamily="36" charset="0"/>
                <a:cs typeface="Trajan Pro"/>
              </a:rPr>
              <a:t>-Barabasi Model (Analytical)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6" name="Picture 5"/>
          <p:cNvPicPr>
            <a:picLocks noChangeAspect="1"/>
          </p:cNvPicPr>
          <p:nvPr/>
        </p:nvPicPr>
        <p:blipFill>
          <a:blip r:embed="rId3"/>
          <a:stretch>
            <a:fillRect/>
          </a:stretch>
        </p:blipFill>
        <p:spPr>
          <a:xfrm>
            <a:off x="409910" y="703282"/>
            <a:ext cx="1892300" cy="868231"/>
          </a:xfrm>
          <a:prstGeom prst="rect">
            <a:avLst/>
          </a:prstGeom>
        </p:spPr>
      </p:pic>
      <p:pic>
        <p:nvPicPr>
          <p:cNvPr id="9" name="Picture 8"/>
          <p:cNvPicPr>
            <a:picLocks noChangeAspect="1"/>
          </p:cNvPicPr>
          <p:nvPr/>
        </p:nvPicPr>
        <p:blipFill>
          <a:blip r:embed="rId4"/>
          <a:stretch>
            <a:fillRect/>
          </a:stretch>
        </p:blipFill>
        <p:spPr>
          <a:xfrm>
            <a:off x="2865119" y="809336"/>
            <a:ext cx="1752600" cy="955964"/>
          </a:xfrm>
          <a:prstGeom prst="rect">
            <a:avLst/>
          </a:prstGeom>
        </p:spPr>
      </p:pic>
      <p:pic>
        <p:nvPicPr>
          <p:cNvPr id="8" name="Picture 7"/>
          <p:cNvPicPr>
            <a:picLocks noChangeAspect="1"/>
          </p:cNvPicPr>
          <p:nvPr/>
        </p:nvPicPr>
        <p:blipFill>
          <a:blip r:embed="rId5"/>
          <a:stretch>
            <a:fillRect/>
          </a:stretch>
        </p:blipFill>
        <p:spPr>
          <a:xfrm>
            <a:off x="0" y="1765300"/>
            <a:ext cx="6543532" cy="3949700"/>
          </a:xfrm>
          <a:prstGeom prst="rect">
            <a:avLst/>
          </a:prstGeom>
        </p:spPr>
      </p:pic>
      <p:pic>
        <p:nvPicPr>
          <p:cNvPr id="11" name="Picture 10"/>
          <p:cNvPicPr>
            <a:picLocks noChangeAspect="1"/>
          </p:cNvPicPr>
          <p:nvPr/>
        </p:nvPicPr>
        <p:blipFill>
          <a:blip r:embed="rId6"/>
          <a:stretch>
            <a:fillRect/>
          </a:stretch>
        </p:blipFill>
        <p:spPr>
          <a:xfrm>
            <a:off x="6404926" y="809336"/>
            <a:ext cx="2739074" cy="762177"/>
          </a:xfrm>
          <a:prstGeom prst="rect">
            <a:avLst/>
          </a:prstGeom>
        </p:spPr>
      </p:pic>
    </p:spTree>
    <p:extLst>
      <p:ext uri="{BB962C8B-B14F-4D97-AF65-F5344CB8AC3E}">
        <p14:creationId xmlns:p14="http://schemas.microsoft.com/office/powerpoint/2010/main" val="30324043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6.2			       	Same Fitness</a:t>
            </a: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0" y="1841500"/>
            <a:ext cx="6710837" cy="2184400"/>
          </a:xfrm>
          <a:prstGeom prst="rect">
            <a:avLst/>
          </a:prstGeom>
        </p:spPr>
      </p:pic>
      <p:pic>
        <p:nvPicPr>
          <p:cNvPr id="10" name="Picture 9"/>
          <p:cNvPicPr>
            <a:picLocks noChangeAspect="1"/>
          </p:cNvPicPr>
          <p:nvPr/>
        </p:nvPicPr>
        <p:blipFill>
          <a:blip r:embed="rId4"/>
          <a:stretch>
            <a:fillRect/>
          </a:stretch>
        </p:blipFill>
        <p:spPr>
          <a:xfrm>
            <a:off x="6624319" y="1460500"/>
            <a:ext cx="2387600" cy="762000"/>
          </a:xfrm>
          <a:prstGeom prst="rect">
            <a:avLst/>
          </a:prstGeom>
        </p:spPr>
      </p:pic>
      <p:pic>
        <p:nvPicPr>
          <p:cNvPr id="12" name="Picture 11"/>
          <p:cNvPicPr>
            <a:picLocks noChangeAspect="1"/>
          </p:cNvPicPr>
          <p:nvPr/>
        </p:nvPicPr>
        <p:blipFill>
          <a:blip r:embed="rId5"/>
          <a:stretch>
            <a:fillRect/>
          </a:stretch>
        </p:blipFill>
        <p:spPr>
          <a:xfrm>
            <a:off x="7030719" y="2650836"/>
            <a:ext cx="1752600" cy="955964"/>
          </a:xfrm>
          <a:prstGeom prst="rect">
            <a:avLst/>
          </a:prstGeom>
        </p:spPr>
      </p:pic>
      <p:pic>
        <p:nvPicPr>
          <p:cNvPr id="13" name="Picture 12"/>
          <p:cNvPicPr>
            <a:picLocks noChangeAspect="1"/>
          </p:cNvPicPr>
          <p:nvPr/>
        </p:nvPicPr>
        <p:blipFill>
          <a:blip r:embed="rId6"/>
          <a:stretch>
            <a:fillRect/>
          </a:stretch>
        </p:blipFill>
        <p:spPr>
          <a:xfrm>
            <a:off x="6903719" y="3721100"/>
            <a:ext cx="1981200" cy="749300"/>
          </a:xfrm>
          <a:prstGeom prst="rect">
            <a:avLst/>
          </a:prstGeom>
        </p:spPr>
      </p:pic>
    </p:spTree>
    <p:extLst>
      <p:ext uri="{BB962C8B-B14F-4D97-AF65-F5344CB8AC3E}">
        <p14:creationId xmlns:p14="http://schemas.microsoft.com/office/powerpoint/2010/main" val="40871835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6.2			       	Uniform </a:t>
            </a:r>
            <a:r>
              <a:rPr lang="en-US" sz="2000" b="1" dirty="0" err="1" smtClean="0">
                <a:solidFill>
                  <a:srgbClr val="FFFFFF"/>
                </a:solidFill>
                <a:latin typeface="Trajan Pro"/>
                <a:ea typeface="Helvetica" pitchFamily="36" charset="0"/>
                <a:cs typeface="Trajan Pro"/>
              </a:rPr>
              <a:t>Fitnesses</a:t>
            </a: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10" name="Picture 9"/>
          <p:cNvPicPr>
            <a:picLocks noChangeAspect="1"/>
          </p:cNvPicPr>
          <p:nvPr/>
        </p:nvPicPr>
        <p:blipFill>
          <a:blip r:embed="rId3"/>
          <a:stretch>
            <a:fillRect/>
          </a:stretch>
        </p:blipFill>
        <p:spPr>
          <a:xfrm>
            <a:off x="6624319" y="1460500"/>
            <a:ext cx="2387600" cy="762000"/>
          </a:xfrm>
          <a:prstGeom prst="rect">
            <a:avLst/>
          </a:prstGeom>
        </p:spPr>
      </p:pic>
      <p:pic>
        <p:nvPicPr>
          <p:cNvPr id="12" name="Picture 11"/>
          <p:cNvPicPr>
            <a:picLocks noChangeAspect="1"/>
          </p:cNvPicPr>
          <p:nvPr/>
        </p:nvPicPr>
        <p:blipFill>
          <a:blip r:embed="rId4"/>
          <a:stretch>
            <a:fillRect/>
          </a:stretch>
        </p:blipFill>
        <p:spPr>
          <a:xfrm>
            <a:off x="7030719" y="2650836"/>
            <a:ext cx="1752600" cy="955964"/>
          </a:xfrm>
          <a:prstGeom prst="rect">
            <a:avLst/>
          </a:prstGeom>
        </p:spPr>
      </p:pic>
      <p:pic>
        <p:nvPicPr>
          <p:cNvPr id="13" name="Picture 12"/>
          <p:cNvPicPr>
            <a:picLocks noChangeAspect="1"/>
          </p:cNvPicPr>
          <p:nvPr/>
        </p:nvPicPr>
        <p:blipFill>
          <a:blip r:embed="rId5"/>
          <a:stretch>
            <a:fillRect/>
          </a:stretch>
        </p:blipFill>
        <p:spPr>
          <a:xfrm>
            <a:off x="6903719" y="3721100"/>
            <a:ext cx="1981200" cy="749300"/>
          </a:xfrm>
          <a:prstGeom prst="rect">
            <a:avLst/>
          </a:prstGeom>
        </p:spPr>
      </p:pic>
      <p:pic>
        <p:nvPicPr>
          <p:cNvPr id="4" name="Picture 3"/>
          <p:cNvPicPr>
            <a:picLocks noChangeAspect="1"/>
          </p:cNvPicPr>
          <p:nvPr/>
        </p:nvPicPr>
        <p:blipFill>
          <a:blip r:embed="rId6"/>
          <a:stretch>
            <a:fillRect/>
          </a:stretch>
        </p:blipFill>
        <p:spPr>
          <a:xfrm>
            <a:off x="254000" y="889000"/>
            <a:ext cx="5664200" cy="4542394"/>
          </a:xfrm>
          <a:prstGeom prst="rect">
            <a:avLst/>
          </a:prstGeom>
        </p:spPr>
      </p:pic>
    </p:spTree>
    <p:extLst>
      <p:ext uri="{BB962C8B-B14F-4D97-AF65-F5344CB8AC3E}">
        <p14:creationId xmlns:p14="http://schemas.microsoft.com/office/powerpoint/2010/main" val="17533645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6.2			       	Uniform </a:t>
            </a:r>
            <a:r>
              <a:rPr lang="en-US" sz="2000" b="1" dirty="0" err="1" smtClean="0">
                <a:solidFill>
                  <a:srgbClr val="FFFFFF"/>
                </a:solidFill>
                <a:latin typeface="Trajan Pro"/>
                <a:ea typeface="Helvetica" pitchFamily="36" charset="0"/>
                <a:cs typeface="Trajan Pro"/>
              </a:rPr>
              <a:t>Fitnesses</a:t>
            </a: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317500" y="584199"/>
            <a:ext cx="3136900" cy="5130140"/>
          </a:xfrm>
          <a:prstGeom prst="rect">
            <a:avLst/>
          </a:prstGeom>
        </p:spPr>
      </p:pic>
      <p:pic>
        <p:nvPicPr>
          <p:cNvPr id="6" name="Picture 5"/>
          <p:cNvPicPr>
            <a:picLocks noChangeAspect="1"/>
          </p:cNvPicPr>
          <p:nvPr/>
        </p:nvPicPr>
        <p:blipFill>
          <a:blip r:embed="rId4"/>
          <a:stretch>
            <a:fillRect/>
          </a:stretch>
        </p:blipFill>
        <p:spPr>
          <a:xfrm>
            <a:off x="3784599" y="3721100"/>
            <a:ext cx="3327401" cy="1016000"/>
          </a:xfrm>
          <a:prstGeom prst="rect">
            <a:avLst/>
          </a:prstGeom>
        </p:spPr>
      </p:pic>
      <p:pic>
        <p:nvPicPr>
          <p:cNvPr id="7" name="Picture 6"/>
          <p:cNvPicPr>
            <a:picLocks noChangeAspect="1"/>
          </p:cNvPicPr>
          <p:nvPr/>
        </p:nvPicPr>
        <p:blipFill>
          <a:blip r:embed="rId5"/>
          <a:stretch>
            <a:fillRect/>
          </a:stretch>
        </p:blipFill>
        <p:spPr>
          <a:xfrm>
            <a:off x="4279900" y="1300018"/>
            <a:ext cx="1963883" cy="498764"/>
          </a:xfrm>
          <a:prstGeom prst="rect">
            <a:avLst/>
          </a:prstGeom>
        </p:spPr>
      </p:pic>
      <p:pic>
        <p:nvPicPr>
          <p:cNvPr id="8" name="Picture 7"/>
          <p:cNvPicPr>
            <a:picLocks noChangeAspect="1"/>
          </p:cNvPicPr>
          <p:nvPr/>
        </p:nvPicPr>
        <p:blipFill>
          <a:blip r:embed="rId6"/>
          <a:stretch>
            <a:fillRect/>
          </a:stretch>
        </p:blipFill>
        <p:spPr>
          <a:xfrm>
            <a:off x="4279900" y="2057398"/>
            <a:ext cx="1219200" cy="397565"/>
          </a:xfrm>
          <a:prstGeom prst="rect">
            <a:avLst/>
          </a:prstGeom>
        </p:spPr>
      </p:pic>
    </p:spTree>
    <p:extLst>
      <p:ext uri="{BB962C8B-B14F-4D97-AF65-F5344CB8AC3E}">
        <p14:creationId xmlns:p14="http://schemas.microsoft.com/office/powerpoint/2010/main" val="36231802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Measuring Fitness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6.3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6.3					Measuring Fitness</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3"/>
          <a:stretch>
            <a:fillRect/>
          </a:stretch>
        </p:blipFill>
        <p:spPr>
          <a:xfrm>
            <a:off x="1333500" y="2133600"/>
            <a:ext cx="1701800" cy="698500"/>
          </a:xfrm>
          <a:prstGeom prst="rect">
            <a:avLst/>
          </a:prstGeom>
        </p:spPr>
      </p:pic>
      <p:pic>
        <p:nvPicPr>
          <p:cNvPr id="8" name="Picture 7"/>
          <p:cNvPicPr>
            <a:picLocks noChangeAspect="1"/>
          </p:cNvPicPr>
          <p:nvPr/>
        </p:nvPicPr>
        <p:blipFill>
          <a:blip r:embed="rId4"/>
          <a:stretch>
            <a:fillRect/>
          </a:stretch>
        </p:blipFill>
        <p:spPr>
          <a:xfrm>
            <a:off x="1104900" y="3352800"/>
            <a:ext cx="2235200" cy="355600"/>
          </a:xfrm>
          <a:prstGeom prst="rect">
            <a:avLst/>
          </a:prstGeom>
        </p:spPr>
      </p:pic>
      <p:pic>
        <p:nvPicPr>
          <p:cNvPr id="4" name="Picture 3"/>
          <p:cNvPicPr>
            <a:picLocks noChangeAspect="1"/>
          </p:cNvPicPr>
          <p:nvPr/>
        </p:nvPicPr>
        <p:blipFill>
          <a:blip r:embed="rId5"/>
          <a:stretch>
            <a:fillRect/>
          </a:stretch>
        </p:blipFill>
        <p:spPr>
          <a:xfrm>
            <a:off x="3809999" y="1295400"/>
            <a:ext cx="4989689" cy="36703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fontScale="92500"/>
          </a:bodyPr>
          <a:lstStyle/>
          <a:p>
            <a:pPr>
              <a:spcBef>
                <a:spcPct val="20000"/>
              </a:spcBef>
            </a:pPr>
            <a:r>
              <a:rPr lang="en-US" sz="2000" b="1" dirty="0" smtClean="0">
                <a:solidFill>
                  <a:srgbClr val="FFFFFF"/>
                </a:solidFill>
                <a:latin typeface="Trajan Pro"/>
                <a:ea typeface="Helvetica" pitchFamily="36" charset="0"/>
                <a:cs typeface="Trajan Pro"/>
              </a:rPr>
              <a:t>Section 3					The Fitness of a scientific publication</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1930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3"/>
          <a:stretch>
            <a:fillRect/>
          </a:stretch>
        </p:blipFill>
        <p:spPr>
          <a:xfrm>
            <a:off x="4572000" y="718397"/>
            <a:ext cx="4114800" cy="4498848"/>
          </a:xfrm>
          <a:prstGeom prst="rect">
            <a:avLst/>
          </a:prstGeom>
        </p:spPr>
      </p:pic>
      <p:pic>
        <p:nvPicPr>
          <p:cNvPr id="2" name="Picture 1"/>
          <p:cNvPicPr>
            <a:picLocks noChangeAspect="1"/>
          </p:cNvPicPr>
          <p:nvPr/>
        </p:nvPicPr>
        <p:blipFill>
          <a:blip r:embed="rId4"/>
          <a:stretch>
            <a:fillRect/>
          </a:stretch>
        </p:blipFill>
        <p:spPr>
          <a:xfrm>
            <a:off x="1257300" y="1212850"/>
            <a:ext cx="2057400" cy="583442"/>
          </a:xfrm>
          <a:prstGeom prst="rect">
            <a:avLst/>
          </a:prstGeom>
        </p:spPr>
      </p:pic>
      <p:pic>
        <p:nvPicPr>
          <p:cNvPr id="8" name="Picture 7"/>
          <p:cNvPicPr>
            <a:picLocks noChangeAspect="1"/>
          </p:cNvPicPr>
          <p:nvPr/>
        </p:nvPicPr>
        <p:blipFill>
          <a:blip r:embed="rId5"/>
          <a:stretch>
            <a:fillRect/>
          </a:stretch>
        </p:blipFill>
        <p:spPr>
          <a:xfrm>
            <a:off x="1232818" y="2057400"/>
            <a:ext cx="2231390" cy="743797"/>
          </a:xfrm>
          <a:prstGeom prst="rect">
            <a:avLst/>
          </a:prstGeom>
        </p:spPr>
      </p:pic>
      <p:pic>
        <p:nvPicPr>
          <p:cNvPr id="9" name="Picture 8"/>
          <p:cNvPicPr>
            <a:picLocks noChangeAspect="1"/>
          </p:cNvPicPr>
          <p:nvPr/>
        </p:nvPicPr>
        <p:blipFill>
          <a:blip r:embed="rId6"/>
          <a:stretch>
            <a:fillRect/>
          </a:stretch>
        </p:blipFill>
        <p:spPr>
          <a:xfrm>
            <a:off x="1087614" y="3263900"/>
            <a:ext cx="2227086" cy="749300"/>
          </a:xfrm>
          <a:prstGeom prst="rect">
            <a:avLst/>
          </a:prstGeom>
        </p:spPr>
      </p:pic>
      <p:pic>
        <p:nvPicPr>
          <p:cNvPr id="10" name="Picture 9"/>
          <p:cNvPicPr>
            <a:picLocks noChangeAspect="1"/>
          </p:cNvPicPr>
          <p:nvPr/>
        </p:nvPicPr>
        <p:blipFill>
          <a:blip r:embed="rId7"/>
          <a:stretch>
            <a:fillRect/>
          </a:stretch>
        </p:blipFill>
        <p:spPr>
          <a:xfrm>
            <a:off x="939799" y="4303236"/>
            <a:ext cx="2840267" cy="891064"/>
          </a:xfrm>
          <a:prstGeom prst="rect">
            <a:avLst/>
          </a:prstGeom>
        </p:spPr>
      </p:pic>
    </p:spTree>
    <p:extLst>
      <p:ext uri="{BB962C8B-B14F-4D97-AF65-F5344CB8AC3E}">
        <p14:creationId xmlns:p14="http://schemas.microsoft.com/office/powerpoint/2010/main" val="3301212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Introduction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fontScale="92500"/>
          </a:bodyPr>
          <a:lstStyle/>
          <a:p>
            <a:pPr>
              <a:spcBef>
                <a:spcPct val="20000"/>
              </a:spcBef>
            </a:pPr>
            <a:r>
              <a:rPr lang="en-US" sz="2000" b="1" dirty="0" smtClean="0">
                <a:solidFill>
                  <a:srgbClr val="FFFFFF"/>
                </a:solidFill>
                <a:latin typeface="Trajan Pro"/>
                <a:ea typeface="Helvetica" pitchFamily="36" charset="0"/>
                <a:cs typeface="Trajan Pro"/>
              </a:rPr>
              <a:t>Section 3					The Fitness of a scientific publication</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1930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9" name="Picture 8"/>
          <p:cNvPicPr>
            <a:picLocks noChangeAspect="1"/>
          </p:cNvPicPr>
          <p:nvPr/>
        </p:nvPicPr>
        <p:blipFill>
          <a:blip r:embed="rId3"/>
          <a:stretch>
            <a:fillRect/>
          </a:stretch>
        </p:blipFill>
        <p:spPr>
          <a:xfrm>
            <a:off x="316476" y="1231900"/>
            <a:ext cx="2227086" cy="749300"/>
          </a:xfrm>
          <a:prstGeom prst="rect">
            <a:avLst/>
          </a:prstGeom>
        </p:spPr>
      </p:pic>
      <p:pic>
        <p:nvPicPr>
          <p:cNvPr id="10" name="Picture 9"/>
          <p:cNvPicPr>
            <a:picLocks noChangeAspect="1"/>
          </p:cNvPicPr>
          <p:nvPr/>
        </p:nvPicPr>
        <p:blipFill>
          <a:blip r:embed="rId4"/>
          <a:stretch>
            <a:fillRect/>
          </a:stretch>
        </p:blipFill>
        <p:spPr>
          <a:xfrm>
            <a:off x="260595" y="2131536"/>
            <a:ext cx="2840267" cy="891064"/>
          </a:xfrm>
          <a:prstGeom prst="rect">
            <a:avLst/>
          </a:prstGeom>
        </p:spPr>
      </p:pic>
      <p:sp>
        <p:nvSpPr>
          <p:cNvPr id="6" name="TextBox 5"/>
          <p:cNvSpPr txBox="1"/>
          <p:nvPr/>
        </p:nvSpPr>
        <p:spPr>
          <a:xfrm>
            <a:off x="152400" y="3543300"/>
            <a:ext cx="2499415" cy="369332"/>
          </a:xfrm>
          <a:prstGeom prst="rect">
            <a:avLst/>
          </a:prstGeom>
          <a:noFill/>
        </p:spPr>
        <p:txBody>
          <a:bodyPr wrap="none" rtlCol="0">
            <a:spAutoFit/>
          </a:bodyPr>
          <a:lstStyle/>
          <a:p>
            <a:r>
              <a:rPr lang="en-US" dirty="0" smtClean="0"/>
              <a:t>Ultimate Impact: t </a:t>
            </a:r>
            <a:r>
              <a:rPr lang="en-US" dirty="0" smtClean="0">
                <a:sym typeface="Wingdings"/>
              </a:rPr>
              <a:t> ∞</a:t>
            </a:r>
            <a:endParaRPr lang="en-US" dirty="0"/>
          </a:p>
        </p:txBody>
      </p:sp>
      <p:pic>
        <p:nvPicPr>
          <p:cNvPr id="7" name="Picture 6"/>
          <p:cNvPicPr>
            <a:picLocks noChangeAspect="1"/>
          </p:cNvPicPr>
          <p:nvPr/>
        </p:nvPicPr>
        <p:blipFill>
          <a:blip r:embed="rId5"/>
          <a:stretch>
            <a:fillRect/>
          </a:stretch>
        </p:blipFill>
        <p:spPr>
          <a:xfrm>
            <a:off x="122095" y="4190999"/>
            <a:ext cx="2529720" cy="583781"/>
          </a:xfrm>
          <a:prstGeom prst="rect">
            <a:avLst/>
          </a:prstGeom>
        </p:spPr>
      </p:pic>
      <p:pic>
        <p:nvPicPr>
          <p:cNvPr id="11" name="Picture 10"/>
          <p:cNvPicPr>
            <a:picLocks noChangeAspect="1"/>
          </p:cNvPicPr>
          <p:nvPr/>
        </p:nvPicPr>
        <p:blipFill>
          <a:blip r:embed="rId6"/>
          <a:stretch>
            <a:fillRect/>
          </a:stretch>
        </p:blipFill>
        <p:spPr>
          <a:xfrm>
            <a:off x="2872362" y="1435101"/>
            <a:ext cx="6207080" cy="3149180"/>
          </a:xfrm>
          <a:prstGeom prst="rect">
            <a:avLst/>
          </a:prstGeom>
        </p:spPr>
      </p:pic>
    </p:spTree>
    <p:extLst>
      <p:ext uri="{BB962C8B-B14F-4D97-AF65-F5344CB8AC3E}">
        <p14:creationId xmlns:p14="http://schemas.microsoft.com/office/powerpoint/2010/main" val="29585661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2123658"/>
          </a:xfrm>
          <a:prstGeom prst="rect">
            <a:avLst/>
          </a:prstGeom>
          <a:noFill/>
        </p:spPr>
        <p:txBody>
          <a:bodyPr wrap="square" rtlCol="0">
            <a:spAutoFit/>
          </a:bodyPr>
          <a:lstStyle/>
          <a:p>
            <a:pPr algn="ctr"/>
            <a:r>
              <a:rPr lang="en-US" sz="4400" dirty="0" smtClean="0">
                <a:latin typeface="Trajan Pro"/>
                <a:cs typeface="Trajan Pro"/>
              </a:rPr>
              <a:t>Bose-Einstein condensation</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6.4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21" name="Text Box 3"/>
          <p:cNvSpPr txBox="1">
            <a:spLocks noChangeArrowheads="1"/>
          </p:cNvSpPr>
          <p:nvPr/>
        </p:nvSpPr>
        <p:spPr bwMode="auto">
          <a:xfrm>
            <a:off x="6156325" y="246063"/>
            <a:ext cx="184150" cy="523875"/>
          </a:xfrm>
          <a:prstGeom prst="rect">
            <a:avLst/>
          </a:prstGeom>
          <a:noFill/>
          <a:ln w="9525">
            <a:noFill/>
            <a:miter lim="800000"/>
            <a:headEnd/>
            <a:tailEnd/>
          </a:ln>
        </p:spPr>
        <p:txBody>
          <a:bodyPr wrap="none">
            <a:prstTxWarp prst="textNoShape">
              <a:avLst/>
            </a:prstTxWarp>
            <a:spAutoFit/>
          </a:bodyPr>
          <a:lstStyle/>
          <a:p>
            <a:pPr defTabSz="914400" eaLnBrk="0" hangingPunct="0"/>
            <a:endParaRPr lang="hu-HU" sz="2800">
              <a:solidFill>
                <a:srgbClr val="000000"/>
              </a:solidFill>
              <a:latin typeface="Times New Roman" pitchFamily="-84" charset="0"/>
              <a:ea typeface="Gulim" charset="0"/>
              <a:cs typeface="Gulim" charset="0"/>
            </a:endParaRPr>
          </a:p>
        </p:txBody>
      </p:sp>
      <p:sp>
        <p:nvSpPr>
          <p:cNvPr id="90122" name="Text Box 4"/>
          <p:cNvSpPr txBox="1">
            <a:spLocks noChangeArrowheads="1"/>
          </p:cNvSpPr>
          <p:nvPr/>
        </p:nvSpPr>
        <p:spPr bwMode="auto">
          <a:xfrm>
            <a:off x="165100" y="5195888"/>
            <a:ext cx="7620000" cy="276225"/>
          </a:xfrm>
          <a:prstGeom prst="rect">
            <a:avLst/>
          </a:prstGeom>
          <a:noFill/>
          <a:ln w="9525">
            <a:noFill/>
            <a:miter lim="800000"/>
            <a:headEnd/>
            <a:tailEnd/>
          </a:ln>
        </p:spPr>
        <p:txBody>
          <a:bodyPr>
            <a:prstTxWarp prst="textNoShape">
              <a:avLst/>
            </a:prstTxWarp>
            <a:spAutoFit/>
          </a:bodyPr>
          <a:lstStyle/>
          <a:p>
            <a:pPr defTabSz="914400" eaLnBrk="0" hangingPunct="0"/>
            <a:r>
              <a:rPr lang="en-US" sz="1200">
                <a:solidFill>
                  <a:srgbClr val="000000"/>
                </a:solidFill>
                <a:latin typeface="Helvetica" pitchFamily="-84" charset="0"/>
                <a:ea typeface="Gulim" charset="0"/>
                <a:cs typeface="Gulim" charset="0"/>
              </a:rPr>
              <a:t>G. Bianconi and A.-L. Barabási, Physical Review Letters 2001; cond-mat/0011029</a:t>
            </a:r>
          </a:p>
        </p:txBody>
      </p:sp>
      <p:graphicFrame>
        <p:nvGraphicFramePr>
          <p:cNvPr id="665605" name="Object 2"/>
          <p:cNvGraphicFramePr>
            <a:graphicFrameLocks noChangeAspect="1"/>
          </p:cNvGraphicFramePr>
          <p:nvPr/>
        </p:nvGraphicFramePr>
        <p:xfrm>
          <a:off x="3886200" y="762000"/>
          <a:ext cx="1524000" cy="635000"/>
        </p:xfrm>
        <a:graphic>
          <a:graphicData uri="http://schemas.openxmlformats.org/presentationml/2006/ole">
            <mc:AlternateContent xmlns:mc="http://schemas.openxmlformats.org/markup-compatibility/2006">
              <mc:Choice xmlns:v="urn:schemas-microsoft-com:vml" Requires="v">
                <p:oleObj spid="_x0000_s333894" name="Equation" r:id="rId3" imgW="812520" imgH="444240" progId="Equation.3">
                  <p:embed/>
                </p:oleObj>
              </mc:Choice>
              <mc:Fallback>
                <p:oleObj name="Equation" r:id="rId3" imgW="812520" imgH="4442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762000"/>
                        <a:ext cx="15240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914400" y="889000"/>
            <a:ext cx="1295400" cy="1841500"/>
            <a:chOff x="384" y="672"/>
            <a:chExt cx="816" cy="1392"/>
          </a:xfrm>
        </p:grpSpPr>
        <p:pic>
          <p:nvPicPr>
            <p:cNvPr id="90135" name="Picture 7" descr="fig1"/>
            <p:cNvPicPr>
              <a:picLocks noChangeAspect="1" noChangeArrowheads="1"/>
            </p:cNvPicPr>
            <p:nvPr/>
          </p:nvPicPr>
          <p:blipFill>
            <a:blip r:embed="rId5"/>
            <a:srcRect/>
            <a:stretch>
              <a:fillRect/>
            </a:stretch>
          </p:blipFill>
          <p:spPr bwMode="auto">
            <a:xfrm>
              <a:off x="384" y="1107"/>
              <a:ext cx="813" cy="957"/>
            </a:xfrm>
            <a:prstGeom prst="rect">
              <a:avLst/>
            </a:prstGeom>
            <a:noFill/>
            <a:ln w="9525">
              <a:noFill/>
              <a:miter lim="800000"/>
              <a:headEnd/>
              <a:tailEnd/>
            </a:ln>
          </p:spPr>
        </p:pic>
        <p:sp>
          <p:nvSpPr>
            <p:cNvPr id="90136" name="Text Box 8"/>
            <p:cNvSpPr txBox="1">
              <a:spLocks noChangeArrowheads="1"/>
            </p:cNvSpPr>
            <p:nvPr/>
          </p:nvSpPr>
          <p:spPr bwMode="auto">
            <a:xfrm>
              <a:off x="432" y="672"/>
              <a:ext cx="768" cy="302"/>
            </a:xfrm>
            <a:prstGeom prst="rect">
              <a:avLst/>
            </a:prstGeom>
            <a:noFill/>
            <a:ln w="9525">
              <a:noFill/>
              <a:miter lim="800000"/>
              <a:headEnd/>
              <a:tailEnd/>
            </a:ln>
          </p:spPr>
          <p:txBody>
            <a:bodyPr>
              <a:prstTxWarp prst="textNoShape">
                <a:avLst/>
              </a:prstTxWarp>
              <a:spAutoFit/>
            </a:bodyPr>
            <a:lstStyle/>
            <a:p>
              <a:pPr defTabSz="914400" eaLnBrk="0" hangingPunct="0">
                <a:spcBef>
                  <a:spcPct val="50000"/>
                </a:spcBef>
              </a:pPr>
              <a:r>
                <a:rPr lang="en-US" sz="2000" b="1">
                  <a:solidFill>
                    <a:srgbClr val="000000"/>
                  </a:solidFill>
                  <a:latin typeface="Helvetica" pitchFamily="-84" charset="0"/>
                  <a:ea typeface="Gulim" charset="0"/>
                  <a:cs typeface="Gulim" charset="0"/>
                </a:rPr>
                <a:t>Network</a:t>
              </a:r>
              <a:endParaRPr lang="en-US" sz="2800">
                <a:solidFill>
                  <a:srgbClr val="000000"/>
                </a:solidFill>
                <a:latin typeface="Times New Roman" pitchFamily="-84" charset="0"/>
                <a:ea typeface="Gulim" charset="0"/>
                <a:cs typeface="Gulim" charset="0"/>
              </a:endParaRPr>
            </a:p>
          </p:txBody>
        </p:sp>
      </p:grpSp>
      <p:grpSp>
        <p:nvGrpSpPr>
          <p:cNvPr id="3" name="Group 9"/>
          <p:cNvGrpSpPr>
            <a:grpSpLocks/>
          </p:cNvGrpSpPr>
          <p:nvPr/>
        </p:nvGrpSpPr>
        <p:grpSpPr bwMode="auto">
          <a:xfrm>
            <a:off x="3352800" y="1644650"/>
            <a:ext cx="731838" cy="823913"/>
            <a:chOff x="1226" y="1776"/>
            <a:chExt cx="480" cy="695"/>
          </a:xfrm>
        </p:grpSpPr>
        <p:graphicFrame>
          <p:nvGraphicFramePr>
            <p:cNvPr id="90118" name="Object 6"/>
            <p:cNvGraphicFramePr>
              <a:graphicFrameLocks noChangeAspect="1"/>
            </p:cNvGraphicFramePr>
            <p:nvPr/>
          </p:nvGraphicFramePr>
          <p:xfrm>
            <a:off x="1392" y="1776"/>
            <a:ext cx="147" cy="192"/>
          </p:xfrm>
          <a:graphic>
            <a:graphicData uri="http://schemas.openxmlformats.org/presentationml/2006/ole">
              <mc:AlternateContent xmlns:mc="http://schemas.openxmlformats.org/markup-compatibility/2006">
                <mc:Choice xmlns:v="urn:schemas-microsoft-com:vml" Requires="v">
                  <p:oleObj spid="_x0000_s333895" name="Equation" r:id="rId6" imgW="126720" imgH="164880" progId="Equation.3">
                    <p:embed/>
                  </p:oleObj>
                </mc:Choice>
                <mc:Fallback>
                  <p:oleObj name="Equation" r:id="rId6" imgW="126720" imgH="16488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2" y="1776"/>
                          <a:ext cx="147"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9" name="Object 7"/>
            <p:cNvGraphicFramePr>
              <a:graphicFrameLocks noChangeAspect="1"/>
            </p:cNvGraphicFramePr>
            <p:nvPr/>
          </p:nvGraphicFramePr>
          <p:xfrm>
            <a:off x="1226" y="1968"/>
            <a:ext cx="480" cy="255"/>
          </p:xfrm>
          <a:graphic>
            <a:graphicData uri="http://schemas.openxmlformats.org/presentationml/2006/ole">
              <mc:AlternateContent xmlns:mc="http://schemas.openxmlformats.org/markup-compatibility/2006">
                <mc:Choice xmlns:v="urn:schemas-microsoft-com:vml" Requires="v">
                  <p:oleObj spid="_x0000_s333896" name="Equation" r:id="rId8" imgW="431640" imgH="228600" progId="Equation.3">
                    <p:embed/>
                  </p:oleObj>
                </mc:Choice>
                <mc:Fallback>
                  <p:oleObj name="Equation" r:id="rId8" imgW="431640" imgH="228600" progId="Equation.3">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6" y="1968"/>
                          <a:ext cx="480" cy="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20" name="Object 8"/>
            <p:cNvGraphicFramePr>
              <a:graphicFrameLocks noChangeAspect="1"/>
            </p:cNvGraphicFramePr>
            <p:nvPr/>
          </p:nvGraphicFramePr>
          <p:xfrm>
            <a:off x="1250" y="2256"/>
            <a:ext cx="432" cy="215"/>
          </p:xfrm>
          <a:graphic>
            <a:graphicData uri="http://schemas.openxmlformats.org/presentationml/2006/ole">
              <mc:AlternateContent xmlns:mc="http://schemas.openxmlformats.org/markup-compatibility/2006">
                <mc:Choice xmlns:v="urn:schemas-microsoft-com:vml" Requires="v">
                  <p:oleObj spid="_x0000_s333897" name="Equation" r:id="rId10" imgW="406080" imgH="203040" progId="Equation.3">
                    <p:embed/>
                  </p:oleObj>
                </mc:Choice>
                <mc:Fallback>
                  <p:oleObj name="Equation" r:id="rId10" imgW="406080" imgH="203040" progId="Equation.3">
                    <p:embed/>
                    <p:pic>
                      <p:nvPicPr>
                        <p:cNvPr id="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0" y="2256"/>
                          <a:ext cx="432" cy="2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13"/>
          <p:cNvGrpSpPr>
            <a:grpSpLocks/>
          </p:cNvGrpSpPr>
          <p:nvPr/>
        </p:nvGrpSpPr>
        <p:grpSpPr bwMode="auto">
          <a:xfrm>
            <a:off x="4267200" y="889000"/>
            <a:ext cx="4572000" cy="1841500"/>
            <a:chOff x="2688" y="672"/>
            <a:chExt cx="2880" cy="1392"/>
          </a:xfrm>
        </p:grpSpPr>
        <p:grpSp>
          <p:nvGrpSpPr>
            <p:cNvPr id="5" name="Group 14"/>
            <p:cNvGrpSpPr>
              <a:grpSpLocks/>
            </p:cNvGrpSpPr>
            <p:nvPr/>
          </p:nvGrpSpPr>
          <p:grpSpPr bwMode="auto">
            <a:xfrm>
              <a:off x="3218" y="672"/>
              <a:ext cx="2350" cy="1392"/>
              <a:chOff x="3218" y="672"/>
              <a:chExt cx="2350" cy="1392"/>
            </a:xfrm>
          </p:grpSpPr>
          <p:pic>
            <p:nvPicPr>
              <p:cNvPr id="90133" name="Picture 15" descr="fig2"/>
              <p:cNvPicPr>
                <a:picLocks noChangeAspect="1" noChangeArrowheads="1"/>
              </p:cNvPicPr>
              <p:nvPr/>
            </p:nvPicPr>
            <p:blipFill>
              <a:blip r:embed="rId12"/>
              <a:srcRect/>
              <a:stretch>
                <a:fillRect/>
              </a:stretch>
            </p:blipFill>
            <p:spPr bwMode="auto">
              <a:xfrm>
                <a:off x="4548" y="1008"/>
                <a:ext cx="1020" cy="1056"/>
              </a:xfrm>
              <a:prstGeom prst="rect">
                <a:avLst/>
              </a:prstGeom>
              <a:noFill/>
              <a:ln w="9525">
                <a:noFill/>
                <a:miter lim="800000"/>
                <a:headEnd/>
                <a:tailEnd/>
              </a:ln>
            </p:spPr>
          </p:pic>
          <p:sp>
            <p:nvSpPr>
              <p:cNvPr id="90134" name="Text Box 16"/>
              <p:cNvSpPr txBox="1">
                <a:spLocks noChangeArrowheads="1"/>
              </p:cNvSpPr>
              <p:nvPr/>
            </p:nvSpPr>
            <p:spPr bwMode="auto">
              <a:xfrm>
                <a:off x="4512" y="672"/>
                <a:ext cx="912" cy="302"/>
              </a:xfrm>
              <a:prstGeom prst="rect">
                <a:avLst/>
              </a:prstGeom>
              <a:noFill/>
              <a:ln w="9525">
                <a:noFill/>
                <a:miter lim="800000"/>
                <a:headEnd/>
                <a:tailEnd/>
              </a:ln>
            </p:spPr>
            <p:txBody>
              <a:bodyPr>
                <a:prstTxWarp prst="textNoShape">
                  <a:avLst/>
                </a:prstTxWarp>
                <a:spAutoFit/>
              </a:bodyPr>
              <a:lstStyle/>
              <a:p>
                <a:pPr defTabSz="914400" eaLnBrk="0" hangingPunct="0"/>
                <a:r>
                  <a:rPr lang="en-US" sz="2000" b="1">
                    <a:solidFill>
                      <a:srgbClr val="000000"/>
                    </a:solidFill>
                    <a:latin typeface="Helvetica" pitchFamily="-84" charset="0"/>
                    <a:ea typeface="Gulim" charset="0"/>
                    <a:cs typeface="Gulim" charset="0"/>
                  </a:rPr>
                  <a:t>Bose gas</a:t>
                </a:r>
                <a:endParaRPr lang="en-US" sz="2800">
                  <a:solidFill>
                    <a:srgbClr val="000000"/>
                  </a:solidFill>
                  <a:latin typeface="Times New Roman" pitchFamily="-84" charset="0"/>
                  <a:ea typeface="Gulim" charset="0"/>
                  <a:cs typeface="Gulim" charset="0"/>
                </a:endParaRPr>
              </a:p>
            </p:txBody>
          </p:sp>
          <p:graphicFrame>
            <p:nvGraphicFramePr>
              <p:cNvPr id="90115" name="Object 3"/>
              <p:cNvGraphicFramePr>
                <a:graphicFrameLocks noChangeAspect="1"/>
              </p:cNvGraphicFramePr>
              <p:nvPr/>
            </p:nvGraphicFramePr>
            <p:xfrm>
              <a:off x="3218" y="1168"/>
              <a:ext cx="307" cy="224"/>
            </p:xfrm>
            <a:graphic>
              <a:graphicData uri="http://schemas.openxmlformats.org/presentationml/2006/ole">
                <mc:AlternateContent xmlns:mc="http://schemas.openxmlformats.org/markup-compatibility/2006">
                  <mc:Choice xmlns:v="urn:schemas-microsoft-com:vml" Requires="v">
                    <p:oleObj spid="_x0000_s333898" name="Equation" r:id="rId13" imgW="279360" imgH="203040" progId="Equation.3">
                      <p:embed/>
                    </p:oleObj>
                  </mc:Choice>
                  <mc:Fallback>
                    <p:oleObj name="Equation" r:id="rId13" imgW="279360" imgH="203040" progId="Equation.3">
                      <p:embed/>
                      <p:pic>
                        <p:nvPicPr>
                          <p:cNvPr id="0"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18" y="1168"/>
                            <a:ext cx="307" cy="2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6" name="Object 4"/>
              <p:cNvGraphicFramePr>
                <a:graphicFrameLocks noChangeAspect="1"/>
              </p:cNvGraphicFramePr>
              <p:nvPr/>
            </p:nvGraphicFramePr>
            <p:xfrm>
              <a:off x="3596" y="1426"/>
              <a:ext cx="438" cy="175"/>
            </p:xfrm>
            <a:graphic>
              <a:graphicData uri="http://schemas.openxmlformats.org/presentationml/2006/ole">
                <mc:AlternateContent xmlns:mc="http://schemas.openxmlformats.org/markup-compatibility/2006">
                  <mc:Choice xmlns:v="urn:schemas-microsoft-com:vml" Requires="v">
                    <p:oleObj spid="_x0000_s333899" name="Equation" r:id="rId15" imgW="342720" imgH="203040" progId="Equation.3">
                      <p:embed/>
                    </p:oleObj>
                  </mc:Choice>
                  <mc:Fallback>
                    <p:oleObj name="Equation" r:id="rId15" imgW="342720" imgH="203040" progId="Equation.3">
                      <p:embed/>
                      <p:pic>
                        <p:nvPicPr>
                          <p:cNvPr id="0" name="Picture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6" y="1426"/>
                            <a:ext cx="438" cy="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7" name="Object 5"/>
              <p:cNvGraphicFramePr>
                <a:graphicFrameLocks noChangeAspect="1"/>
              </p:cNvGraphicFramePr>
              <p:nvPr/>
            </p:nvGraphicFramePr>
            <p:xfrm>
              <a:off x="3218" y="1687"/>
              <a:ext cx="395" cy="185"/>
            </p:xfrm>
            <a:graphic>
              <a:graphicData uri="http://schemas.openxmlformats.org/presentationml/2006/ole">
                <mc:AlternateContent xmlns:mc="http://schemas.openxmlformats.org/markup-compatibility/2006">
                  <mc:Choice xmlns:v="urn:schemas-microsoft-com:vml" Requires="v">
                    <p:oleObj spid="_x0000_s333900" name="Equation" r:id="rId17" imgW="355320" imgH="203040" progId="Equation.3">
                      <p:embed/>
                    </p:oleObj>
                  </mc:Choice>
                  <mc:Fallback>
                    <p:oleObj name="Equation" r:id="rId17" imgW="355320" imgH="203040" progId="Equation.3">
                      <p:embed/>
                      <p:pic>
                        <p:nvPicPr>
                          <p:cNvPr id="0" name="Picture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8" y="1687"/>
                            <a:ext cx="395" cy="1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0130" name="Line 20"/>
            <p:cNvSpPr>
              <a:spLocks noChangeShapeType="1"/>
            </p:cNvSpPr>
            <p:nvPr/>
          </p:nvSpPr>
          <p:spPr bwMode="auto">
            <a:xfrm flipV="1">
              <a:off x="2688" y="1296"/>
              <a:ext cx="438"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90131" name="Line 21"/>
            <p:cNvSpPr>
              <a:spLocks noChangeShapeType="1"/>
            </p:cNvSpPr>
            <p:nvPr/>
          </p:nvSpPr>
          <p:spPr bwMode="auto">
            <a:xfrm flipV="1">
              <a:off x="2688" y="1776"/>
              <a:ext cx="438"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90132" name="Line 22"/>
            <p:cNvSpPr>
              <a:spLocks noChangeShapeType="1"/>
            </p:cNvSpPr>
            <p:nvPr/>
          </p:nvSpPr>
          <p:spPr bwMode="auto">
            <a:xfrm flipV="1">
              <a:off x="2688" y="1536"/>
              <a:ext cx="438"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grpSp>
      <p:sp>
        <p:nvSpPr>
          <p:cNvPr id="665623" name="Text Box 23"/>
          <p:cNvSpPr txBox="1">
            <a:spLocks noChangeArrowheads="1"/>
          </p:cNvSpPr>
          <p:nvPr/>
        </p:nvSpPr>
        <p:spPr bwMode="auto">
          <a:xfrm>
            <a:off x="23813" y="2940050"/>
            <a:ext cx="8486775" cy="2678113"/>
          </a:xfrm>
          <a:prstGeom prst="rect">
            <a:avLst/>
          </a:prstGeom>
          <a:noFill/>
          <a:ln w="9525">
            <a:noFill/>
            <a:miter lim="800000"/>
            <a:headEnd/>
            <a:tailEnd/>
          </a:ln>
        </p:spPr>
        <p:txBody>
          <a:bodyPr>
            <a:prstTxWarp prst="textNoShape">
              <a:avLst/>
            </a:prstTxWarp>
            <a:spAutoFit/>
          </a:bodyPr>
          <a:lstStyle/>
          <a:p>
            <a:pPr defTabSz="914400" eaLnBrk="0" hangingPunct="0">
              <a:spcBef>
                <a:spcPct val="50000"/>
              </a:spcBef>
            </a:pPr>
            <a:r>
              <a:rPr lang="en-US" sz="2400" b="1">
                <a:solidFill>
                  <a:srgbClr val="000000"/>
                </a:solidFill>
                <a:latin typeface="Times New Roman" pitchFamily="-84" charset="0"/>
                <a:ea typeface="Gulim" charset="0"/>
                <a:cs typeface="Gulim" charset="0"/>
              </a:rPr>
              <a:t>		          </a:t>
            </a:r>
            <a:r>
              <a:rPr lang="en-US" sz="2400">
                <a:solidFill>
                  <a:srgbClr val="000000"/>
                </a:solidFill>
                <a:latin typeface="Helvetica" pitchFamily="-84" charset="0"/>
                <a:ea typeface="Gulim" charset="0"/>
                <a:cs typeface="Gulim" charset="0"/>
              </a:rPr>
              <a:t>Fitness</a:t>
            </a:r>
            <a:r>
              <a:rPr lang="en-US" sz="2400" i="1">
                <a:solidFill>
                  <a:srgbClr val="000000"/>
                </a:solidFill>
                <a:latin typeface="Helvetica" pitchFamily="-84" charset="0"/>
                <a:ea typeface="Gulim" charset="0"/>
                <a:cs typeface="Gulim" charset="0"/>
              </a:rPr>
              <a:t> </a:t>
            </a:r>
            <a:r>
              <a:rPr lang="el-GR" sz="2400" i="1">
                <a:solidFill>
                  <a:srgbClr val="000000"/>
                </a:solidFill>
                <a:latin typeface="Helvetica" pitchFamily="-84" charset="0"/>
                <a:ea typeface="Gulim" charset="0"/>
                <a:cs typeface="Gulim" charset="0"/>
              </a:rPr>
              <a:t>η</a:t>
            </a:r>
            <a:r>
              <a:rPr lang="en-US" sz="2400" i="1">
                <a:solidFill>
                  <a:srgbClr val="000000"/>
                </a:solidFill>
                <a:latin typeface="Helvetica" pitchFamily="-84" charset="0"/>
                <a:ea typeface="Gulim" charset="0"/>
                <a:cs typeface="Gulim" charset="0"/>
              </a:rPr>
              <a:t> </a:t>
            </a:r>
            <a:r>
              <a:rPr lang="en-US" sz="2400">
                <a:solidFill>
                  <a:srgbClr val="000000"/>
                </a:solidFill>
                <a:latin typeface="Helvetica" pitchFamily="-84" charset="0"/>
                <a:ea typeface="Gulim" charset="0"/>
                <a:cs typeface="Gulim" charset="0"/>
              </a:rPr>
              <a:t>  </a:t>
            </a:r>
            <a:r>
              <a:rPr lang="en-US" sz="2400">
                <a:solidFill>
                  <a:srgbClr val="000000"/>
                </a:solidFill>
                <a:latin typeface="Helvetica" pitchFamily="-84" charset="0"/>
                <a:ea typeface="Gulim" charset="0"/>
                <a:cs typeface="Gulim" charset="0"/>
                <a:sym typeface="Wingdings" pitchFamily="-84" charset="2"/>
              </a:rPr>
              <a:t>  Energy level  </a:t>
            </a:r>
            <a:r>
              <a:rPr lang="el-GR" sz="2400" i="1">
                <a:solidFill>
                  <a:srgbClr val="000000"/>
                </a:solidFill>
                <a:latin typeface="Helvetica" pitchFamily="-84" charset="0"/>
                <a:ea typeface="Gulim" charset="0"/>
                <a:cs typeface="Gulim" charset="0"/>
              </a:rPr>
              <a:t>ε</a:t>
            </a:r>
            <a:endParaRPr lang="en-US" sz="2400" i="1">
              <a:solidFill>
                <a:srgbClr val="000000"/>
              </a:solidFill>
              <a:latin typeface="Helvetica" pitchFamily="-84" charset="0"/>
              <a:ea typeface="Gulim" charset="0"/>
              <a:cs typeface="Gulim" charset="0"/>
            </a:endParaRPr>
          </a:p>
          <a:p>
            <a:pPr defTabSz="914400" eaLnBrk="0" hangingPunct="0">
              <a:spcBef>
                <a:spcPct val="50000"/>
              </a:spcBef>
            </a:pPr>
            <a:r>
              <a:rPr lang="en-US" sz="2400">
                <a:solidFill>
                  <a:srgbClr val="000000"/>
                </a:solidFill>
                <a:latin typeface="Helvetica" pitchFamily="-84" charset="0"/>
                <a:ea typeface="Gulim" charset="0"/>
                <a:cs typeface="Gulim" charset="0"/>
              </a:rPr>
              <a:t>            New node with fitness </a:t>
            </a:r>
            <a:r>
              <a:rPr lang="el-GR" sz="2400" i="1">
                <a:solidFill>
                  <a:srgbClr val="000000"/>
                </a:solidFill>
                <a:latin typeface="Helvetica" pitchFamily="-84" charset="0"/>
                <a:ea typeface="Gulim" charset="0"/>
                <a:cs typeface="Gulim" charset="0"/>
              </a:rPr>
              <a:t>η</a:t>
            </a:r>
            <a:r>
              <a:rPr lang="en-US" sz="2400">
                <a:solidFill>
                  <a:srgbClr val="000000"/>
                </a:solidFill>
                <a:latin typeface="Helvetica" pitchFamily="-84" charset="0"/>
                <a:ea typeface="Gulim" charset="0"/>
                <a:cs typeface="Gulim" charset="0"/>
              </a:rPr>
              <a:t> </a:t>
            </a:r>
            <a:r>
              <a:rPr lang="en-US" sz="2400">
                <a:solidFill>
                  <a:srgbClr val="000000"/>
                </a:solidFill>
                <a:latin typeface="Helvetica" pitchFamily="-84" charset="0"/>
                <a:ea typeface="Gulim" charset="0"/>
                <a:cs typeface="Gulim" charset="0"/>
                <a:sym typeface="Wingdings" pitchFamily="-84" charset="2"/>
              </a:rPr>
              <a:t> New energy level</a:t>
            </a:r>
            <a:r>
              <a:rPr lang="en-US" sz="2400" i="1">
                <a:solidFill>
                  <a:srgbClr val="000000"/>
                </a:solidFill>
                <a:latin typeface="Helvetica" pitchFamily="-84" charset="0"/>
                <a:ea typeface="Gulim" charset="0"/>
                <a:cs typeface="Gulim" charset="0"/>
                <a:sym typeface="Wingdings" pitchFamily="-84" charset="2"/>
              </a:rPr>
              <a:t> </a:t>
            </a:r>
            <a:r>
              <a:rPr lang="el-GR" sz="2400" i="1">
                <a:solidFill>
                  <a:srgbClr val="000000"/>
                </a:solidFill>
                <a:latin typeface="Helvetica" pitchFamily="-84" charset="0"/>
                <a:ea typeface="Gulim" charset="0"/>
                <a:cs typeface="Gulim" charset="0"/>
              </a:rPr>
              <a:t>ε</a:t>
            </a:r>
            <a:r>
              <a:rPr lang="en-US" sz="2400" i="1">
                <a:solidFill>
                  <a:srgbClr val="000000"/>
                </a:solidFill>
                <a:latin typeface="Helvetica" pitchFamily="-84" charset="0"/>
                <a:ea typeface="Gulim" charset="0"/>
                <a:cs typeface="Gulim" charset="0"/>
              </a:rPr>
              <a:t>                        </a:t>
            </a:r>
          </a:p>
          <a:p>
            <a:pPr defTabSz="914400" eaLnBrk="0" hangingPunct="0">
              <a:spcBef>
                <a:spcPct val="50000"/>
              </a:spcBef>
            </a:pPr>
            <a:r>
              <a:rPr lang="en-US" sz="2400">
                <a:solidFill>
                  <a:srgbClr val="000000"/>
                </a:solidFill>
                <a:latin typeface="Helvetica" pitchFamily="-84" charset="0"/>
                <a:ea typeface="Gulim" charset="0"/>
                <a:cs typeface="Gulim" charset="0"/>
                <a:sym typeface="Wingdings" pitchFamily="-84" charset="2"/>
              </a:rPr>
              <a:t>             Link pointing to node </a:t>
            </a:r>
            <a:r>
              <a:rPr lang="el-GR" sz="2400" i="1">
                <a:solidFill>
                  <a:srgbClr val="000000"/>
                </a:solidFill>
                <a:latin typeface="Helvetica" pitchFamily="-84" charset="0"/>
                <a:ea typeface="Gulim" charset="0"/>
                <a:cs typeface="Gulim" charset="0"/>
              </a:rPr>
              <a:t>η</a:t>
            </a:r>
            <a:r>
              <a:rPr lang="en-US" sz="2400">
                <a:solidFill>
                  <a:srgbClr val="000000"/>
                </a:solidFill>
                <a:latin typeface="Helvetica" pitchFamily="-84" charset="0"/>
                <a:ea typeface="Gulim" charset="0"/>
                <a:cs typeface="Gulim" charset="0"/>
                <a:sym typeface="Wingdings" pitchFamily="-84" charset="2"/>
              </a:rPr>
              <a:t>  Particle at  level </a:t>
            </a:r>
            <a:r>
              <a:rPr lang="el-GR" sz="2400" i="1">
                <a:solidFill>
                  <a:srgbClr val="000000"/>
                </a:solidFill>
                <a:latin typeface="Helvetica" pitchFamily="-84" charset="0"/>
                <a:ea typeface="Gulim" charset="0"/>
                <a:cs typeface="Gulim" charset="0"/>
              </a:rPr>
              <a:t>ε</a:t>
            </a:r>
            <a:r>
              <a:rPr lang="en-US" sz="2400" i="1">
                <a:solidFill>
                  <a:srgbClr val="000000"/>
                </a:solidFill>
                <a:latin typeface="Helvetica" pitchFamily="-84" charset="0"/>
                <a:ea typeface="Gulim" charset="0"/>
                <a:cs typeface="Gulim" charset="0"/>
              </a:rPr>
              <a:t>  </a:t>
            </a:r>
          </a:p>
          <a:p>
            <a:pPr defTabSz="914400" eaLnBrk="0" hangingPunct="0">
              <a:spcBef>
                <a:spcPct val="50000"/>
              </a:spcBef>
            </a:pPr>
            <a:r>
              <a:rPr lang="en-US" sz="2400" b="1">
                <a:solidFill>
                  <a:srgbClr val="000000"/>
                </a:solidFill>
                <a:latin typeface="Helvetica" pitchFamily="-84" charset="0"/>
                <a:ea typeface="Gulim" charset="0"/>
                <a:cs typeface="Gulim" charset="0"/>
              </a:rPr>
              <a:t>			Network </a:t>
            </a:r>
            <a:r>
              <a:rPr lang="en-US" sz="2400" b="1">
                <a:solidFill>
                  <a:srgbClr val="000000"/>
                </a:solidFill>
                <a:latin typeface="Helvetica" pitchFamily="-84" charset="0"/>
                <a:ea typeface="Gulim" charset="0"/>
                <a:cs typeface="Gulim" charset="0"/>
                <a:sym typeface="Wingdings" pitchFamily="-84" charset="2"/>
              </a:rPr>
              <a:t> quantum gas </a:t>
            </a:r>
            <a:endParaRPr lang="en-US" sz="2400" i="1">
              <a:solidFill>
                <a:srgbClr val="000000"/>
              </a:solidFill>
              <a:latin typeface="Helvetica" pitchFamily="-84" charset="0"/>
              <a:ea typeface="Gulim" charset="0"/>
              <a:cs typeface="Gulim" charset="0"/>
            </a:endParaRPr>
          </a:p>
          <a:p>
            <a:pPr algn="ctr" defTabSz="914400" eaLnBrk="0" hangingPunct="0">
              <a:spcBef>
                <a:spcPct val="50000"/>
              </a:spcBef>
            </a:pPr>
            <a:r>
              <a:rPr lang="en-US" sz="2400" b="1">
                <a:solidFill>
                  <a:srgbClr val="000000"/>
                </a:solidFill>
                <a:latin typeface="Helvetica" pitchFamily="-84" charset="0"/>
                <a:ea typeface="Gulim" charset="0"/>
                <a:cs typeface="Gulim" charset="0"/>
              </a:rPr>
              <a:t> </a:t>
            </a:r>
          </a:p>
        </p:txBody>
      </p:sp>
      <p:sp>
        <p:nvSpPr>
          <p:cNvPr id="24"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9012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MAPPING TO A QUANTUM GAS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6656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5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8" name="Object 2"/>
          <p:cNvGraphicFramePr>
            <a:graphicFrameLocks noGrp="1" noChangeAspect="1"/>
          </p:cNvGraphicFramePr>
          <p:nvPr>
            <p:ph sz="quarter" idx="1"/>
          </p:nvPr>
        </p:nvGraphicFramePr>
        <p:xfrm>
          <a:off x="1625600" y="1654175"/>
          <a:ext cx="2208213" cy="700088"/>
        </p:xfrm>
        <a:graphic>
          <a:graphicData uri="http://schemas.openxmlformats.org/presentationml/2006/ole">
            <mc:AlternateContent xmlns:mc="http://schemas.openxmlformats.org/markup-compatibility/2006">
              <mc:Choice xmlns:v="urn:schemas-microsoft-com:vml" Requires="v">
                <p:oleObj spid="_x0000_s335924" name="Equation" r:id="rId3" imgW="1333440" imgH="507960" progId="Equation.3">
                  <p:embed/>
                </p:oleObj>
              </mc:Choice>
              <mc:Fallback>
                <p:oleObj name="Equation" r:id="rId3" imgW="1333440" imgH="5079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600" y="1654175"/>
                        <a:ext cx="2208213" cy="70008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666628" name="Object 3"/>
          <p:cNvGraphicFramePr>
            <a:graphicFrameLocks noGrp="1" noChangeAspect="1"/>
          </p:cNvGraphicFramePr>
          <p:nvPr>
            <p:ph sz="quarter" idx="2"/>
          </p:nvPr>
        </p:nvGraphicFramePr>
        <p:xfrm>
          <a:off x="381000" y="3429000"/>
          <a:ext cx="4495800" cy="727075"/>
        </p:xfrm>
        <a:graphic>
          <a:graphicData uri="http://schemas.openxmlformats.org/presentationml/2006/ole">
            <mc:AlternateContent xmlns:mc="http://schemas.openxmlformats.org/markup-compatibility/2006">
              <mc:Choice xmlns:v="urn:schemas-microsoft-com:vml" Requires="v">
                <p:oleObj spid="_x0000_s335925" name="Equation" r:id="rId5" imgW="2031840" imgH="393480" progId="Equation.3">
                  <p:embed/>
                </p:oleObj>
              </mc:Choice>
              <mc:Fallback>
                <p:oleObj name="Equation" r:id="rId5" imgW="203184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429000"/>
                        <a:ext cx="4495800" cy="7270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666629" name="Object 4"/>
          <p:cNvGraphicFramePr>
            <a:graphicFrameLocks noGrp="1" noChangeAspect="1"/>
          </p:cNvGraphicFramePr>
          <p:nvPr>
            <p:ph sz="quarter" idx="3"/>
          </p:nvPr>
        </p:nvGraphicFramePr>
        <p:xfrm>
          <a:off x="609600" y="4373563"/>
          <a:ext cx="2590800" cy="769937"/>
        </p:xfrm>
        <a:graphic>
          <a:graphicData uri="http://schemas.openxmlformats.org/presentationml/2006/ole">
            <mc:AlternateContent xmlns:mc="http://schemas.openxmlformats.org/markup-compatibility/2006">
              <mc:Choice xmlns:v="urn:schemas-microsoft-com:vml" Requires="v">
                <p:oleObj spid="_x0000_s335926" name="Equation" r:id="rId7" imgW="1104840" imgH="393480" progId="Equation.3">
                  <p:embed/>
                </p:oleObj>
              </mc:Choice>
              <mc:Fallback>
                <p:oleObj name="Equation" r:id="rId7" imgW="1104840" imgH="393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373563"/>
                        <a:ext cx="2590800" cy="76993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91141" name="Object 5"/>
          <p:cNvGraphicFramePr>
            <a:graphicFrameLocks noChangeAspect="1"/>
          </p:cNvGraphicFramePr>
          <p:nvPr/>
        </p:nvGraphicFramePr>
        <p:xfrm>
          <a:off x="381000" y="765175"/>
          <a:ext cx="4419600" cy="889000"/>
        </p:xfrm>
        <a:graphic>
          <a:graphicData uri="http://schemas.openxmlformats.org/presentationml/2006/ole">
            <mc:AlternateContent xmlns:mc="http://schemas.openxmlformats.org/markup-compatibility/2006">
              <mc:Choice xmlns:v="urn:schemas-microsoft-com:vml" Requires="v">
                <p:oleObj spid="_x0000_s335927" name="Equation" r:id="rId9" imgW="2108200" imgH="571500" progId="Equation.3">
                  <p:embed/>
                </p:oleObj>
              </mc:Choice>
              <mc:Fallback>
                <p:oleObj name="Equation" r:id="rId9" imgW="2108200" imgH="5715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765175"/>
                        <a:ext cx="44196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6631" name="Rectangle 7"/>
          <p:cNvSpPr>
            <a:spLocks noChangeArrowheads="1"/>
          </p:cNvSpPr>
          <p:nvPr/>
        </p:nvSpPr>
        <p:spPr bwMode="auto">
          <a:xfrm>
            <a:off x="381000" y="1803400"/>
            <a:ext cx="6019800" cy="1797050"/>
          </a:xfrm>
          <a:prstGeom prst="rect">
            <a:avLst/>
          </a:prstGeom>
          <a:noFill/>
          <a:ln w="9525">
            <a:noFill/>
            <a:miter lim="800000"/>
            <a:headEnd/>
            <a:tailEnd/>
          </a:ln>
        </p:spPr>
        <p:txBody>
          <a:bodyPr>
            <a:prstTxWarp prst="textNoShape">
              <a:avLst/>
            </a:prstTxWarp>
            <a:spAutoFit/>
          </a:bodyPr>
          <a:lstStyle/>
          <a:p>
            <a:pPr defTabSz="914400" eaLnBrk="0" hangingPunct="0">
              <a:spcBef>
                <a:spcPct val="20000"/>
              </a:spcBef>
            </a:pPr>
            <a:r>
              <a:rPr lang="en-US">
                <a:solidFill>
                  <a:srgbClr val="000000"/>
                </a:solidFill>
                <a:latin typeface="Times New Roman" pitchFamily="-84" charset="0"/>
                <a:ea typeface="Gulim" charset="0"/>
                <a:cs typeface="Gulim" charset="0"/>
              </a:rPr>
              <a:t>                                                        </a:t>
            </a:r>
            <a:r>
              <a:rPr lang="en-US" i="1">
                <a:solidFill>
                  <a:srgbClr val="000000"/>
                </a:solidFill>
                <a:latin typeface="Times New Roman" pitchFamily="-84" charset="0"/>
                <a:ea typeface="Gulim" charset="0"/>
                <a:cs typeface="Gulim" charset="0"/>
              </a:rPr>
              <a:t>f(</a:t>
            </a:r>
            <a:r>
              <a:rPr lang="en-US" i="1">
                <a:solidFill>
                  <a:srgbClr val="000000"/>
                </a:solidFill>
                <a:latin typeface="Symbol" pitchFamily="-84" charset="2"/>
                <a:ea typeface="Gulim" charset="0"/>
                <a:cs typeface="Gulim" charset="0"/>
              </a:rPr>
              <a:t>e</a:t>
            </a:r>
            <a:r>
              <a:rPr lang="en-US" i="1">
                <a:solidFill>
                  <a:srgbClr val="000000"/>
                </a:solidFill>
                <a:latin typeface="Times New Roman" pitchFamily="-84" charset="0"/>
                <a:ea typeface="Gulim" charset="0"/>
                <a:cs typeface="Gulim" charset="0"/>
              </a:rPr>
              <a:t>)=e</a:t>
            </a:r>
            <a:r>
              <a:rPr lang="en-US" i="1" baseline="30000">
                <a:solidFill>
                  <a:srgbClr val="000000"/>
                </a:solidFill>
                <a:latin typeface="Symbol" pitchFamily="-84" charset="2"/>
                <a:ea typeface="Gulim" charset="0"/>
                <a:cs typeface="Gulim" charset="0"/>
              </a:rPr>
              <a:t>-b(e-m) </a:t>
            </a:r>
            <a:r>
              <a:rPr lang="en-US">
                <a:solidFill>
                  <a:srgbClr val="000000"/>
                </a:solidFill>
                <a:latin typeface="Times New Roman" pitchFamily="-84" charset="0"/>
                <a:ea typeface="Gulim" charset="0"/>
                <a:cs typeface="Gulim" charset="0"/>
              </a:rPr>
              <a:t>.</a:t>
            </a:r>
          </a:p>
          <a:p>
            <a:pPr defTabSz="914400" eaLnBrk="0" hangingPunct="0">
              <a:spcBef>
                <a:spcPct val="20000"/>
              </a:spcBef>
              <a:buFontTx/>
              <a:buChar char="•"/>
            </a:pPr>
            <a:endParaRPr lang="en-US">
              <a:solidFill>
                <a:srgbClr val="000000"/>
              </a:solidFill>
              <a:latin typeface="Times New Roman" pitchFamily="-84" charset="0"/>
              <a:ea typeface="Gulim" charset="0"/>
              <a:cs typeface="Gulim" charset="0"/>
            </a:endParaRPr>
          </a:p>
          <a:p>
            <a:pPr defTabSz="914400" eaLnBrk="0" hangingPunct="0">
              <a:spcBef>
                <a:spcPct val="20000"/>
              </a:spcBef>
              <a:buFontTx/>
              <a:buChar char="•"/>
            </a:pPr>
            <a:endParaRPr lang="en-US" sz="1000">
              <a:solidFill>
                <a:srgbClr val="000000"/>
              </a:solidFill>
              <a:latin typeface="Times New Roman" pitchFamily="-84" charset="0"/>
              <a:ea typeface="Gulim" charset="0"/>
              <a:cs typeface="Gulim" charset="0"/>
            </a:endParaRPr>
          </a:p>
          <a:p>
            <a:pPr defTabSz="914400" eaLnBrk="0" hangingPunct="0">
              <a:spcBef>
                <a:spcPct val="20000"/>
              </a:spcBef>
            </a:pPr>
            <a:r>
              <a:rPr lang="en-US" sz="1600">
                <a:solidFill>
                  <a:srgbClr val="000000"/>
                </a:solidFill>
                <a:latin typeface="Helvetica" pitchFamily="-84" charset="0"/>
                <a:ea typeface="Gulim" charset="0"/>
                <a:cs typeface="Gulim" charset="0"/>
              </a:rPr>
              <a:t>The dynamic exponent </a:t>
            </a:r>
            <a:r>
              <a:rPr lang="en-US" sz="1600" i="1">
                <a:solidFill>
                  <a:srgbClr val="000000"/>
                </a:solidFill>
                <a:latin typeface="Helvetica" pitchFamily="-84" charset="0"/>
                <a:ea typeface="Gulim" charset="0"/>
                <a:cs typeface="Gulim" charset="0"/>
              </a:rPr>
              <a:t>f(e) </a:t>
            </a:r>
            <a:r>
              <a:rPr lang="en-US" sz="1600">
                <a:solidFill>
                  <a:srgbClr val="000000"/>
                </a:solidFill>
                <a:latin typeface="Helvetica" pitchFamily="-84" charset="0"/>
                <a:ea typeface="Gulim" charset="0"/>
                <a:cs typeface="Gulim" charset="0"/>
              </a:rPr>
              <a:t>depends on </a:t>
            </a:r>
            <a:r>
              <a:rPr lang="en-US" sz="1600" b="1">
                <a:solidFill>
                  <a:srgbClr val="000000"/>
                </a:solidFill>
                <a:latin typeface="Helvetica" pitchFamily="-84" charset="0"/>
                <a:ea typeface="Gulim" charset="0"/>
                <a:cs typeface="Gulim" charset="0"/>
              </a:rPr>
              <a:t>m, </a:t>
            </a:r>
            <a:r>
              <a:rPr lang="en-US" sz="1600">
                <a:solidFill>
                  <a:srgbClr val="000000"/>
                </a:solidFill>
                <a:latin typeface="Helvetica" pitchFamily="-84" charset="0"/>
                <a:ea typeface="Gulim" charset="0"/>
                <a:cs typeface="Gulim" charset="0"/>
              </a:rPr>
              <a:t>determined by the self-consistent equation: </a:t>
            </a:r>
          </a:p>
          <a:p>
            <a:pPr algn="ctr" defTabSz="914400" eaLnBrk="0" hangingPunct="0">
              <a:spcBef>
                <a:spcPct val="50000"/>
              </a:spcBef>
              <a:buFontTx/>
              <a:buChar char="•"/>
            </a:pPr>
            <a:endParaRPr lang="en-US">
              <a:solidFill>
                <a:srgbClr val="000000"/>
              </a:solidFill>
              <a:latin typeface="Times New Roman" pitchFamily="-84" charset="0"/>
              <a:ea typeface="Gulim" charset="0"/>
              <a:cs typeface="Gulim" charset="0"/>
            </a:endParaRPr>
          </a:p>
        </p:txBody>
      </p:sp>
      <p:graphicFrame>
        <p:nvGraphicFramePr>
          <p:cNvPr id="666632" name="Object 6"/>
          <p:cNvGraphicFramePr>
            <a:graphicFrameLocks noGrp="1" noChangeAspect="1"/>
          </p:cNvGraphicFramePr>
          <p:nvPr>
            <p:ph sz="quarter" idx="4"/>
          </p:nvPr>
        </p:nvGraphicFramePr>
        <p:xfrm>
          <a:off x="5638800" y="3435350"/>
          <a:ext cx="2819400" cy="638175"/>
        </p:xfrm>
        <a:graphic>
          <a:graphicData uri="http://schemas.openxmlformats.org/presentationml/2006/ole">
            <mc:AlternateContent xmlns:mc="http://schemas.openxmlformats.org/markup-compatibility/2006">
              <mc:Choice xmlns:v="urn:schemas-microsoft-com:vml" Requires="v">
                <p:oleObj spid="_x0000_s335928" name="Equation" r:id="rId11" imgW="1028520" imgH="279360" progId="Equation.3">
                  <p:embed/>
                </p:oleObj>
              </mc:Choice>
              <mc:Fallback>
                <p:oleObj name="Equation" r:id="rId11" imgW="1028520" imgH="27936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3435350"/>
                        <a:ext cx="2819400" cy="6381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91144" name="Rectangle 9"/>
          <p:cNvSpPr>
            <a:spLocks noChangeArrowheads="1"/>
          </p:cNvSpPr>
          <p:nvPr/>
        </p:nvSpPr>
        <p:spPr bwMode="auto">
          <a:xfrm>
            <a:off x="533400" y="4318000"/>
            <a:ext cx="2895600" cy="952500"/>
          </a:xfrm>
          <a:prstGeom prst="rect">
            <a:avLst/>
          </a:prstGeom>
          <a:noFill/>
          <a:ln w="28575">
            <a:noFill/>
            <a:miter lim="800000"/>
            <a:headEnd/>
            <a:tailEnd/>
          </a:ln>
        </p:spPr>
        <p:txBody>
          <a:bodyPr wrap="none" anchor="ctr">
            <a:prstTxWarp prst="textNoShape">
              <a:avLst/>
            </a:prstTxWarp>
          </a:bodyPr>
          <a:lstStyle/>
          <a:p>
            <a:pPr algn="ctr" defTabSz="914400" eaLnBrk="0" hangingPunct="0">
              <a:spcBef>
                <a:spcPct val="50000"/>
              </a:spcBef>
            </a:pPr>
            <a:endParaRPr lang="hu-HU" sz="2400" b="1">
              <a:solidFill>
                <a:srgbClr val="000000"/>
              </a:solidFill>
              <a:latin typeface="Times New Roman" pitchFamily="-84" charset="0"/>
              <a:ea typeface="Gulim" charset="0"/>
              <a:cs typeface="Gulim" charset="0"/>
            </a:endParaRPr>
          </a:p>
        </p:txBody>
      </p:sp>
      <p:sp>
        <p:nvSpPr>
          <p:cNvPr id="91145" name="Rectangle 10"/>
          <p:cNvSpPr>
            <a:spLocks noChangeArrowheads="1"/>
          </p:cNvSpPr>
          <p:nvPr/>
        </p:nvSpPr>
        <p:spPr bwMode="auto">
          <a:xfrm>
            <a:off x="381000" y="4318000"/>
            <a:ext cx="3048000" cy="889000"/>
          </a:xfrm>
          <a:prstGeom prst="rect">
            <a:avLst/>
          </a:prstGeom>
          <a:noFill/>
          <a:ln w="28575">
            <a:noFill/>
            <a:miter lim="800000"/>
            <a:headEnd/>
            <a:tailEnd/>
          </a:ln>
        </p:spPr>
        <p:txBody>
          <a:bodyPr wrap="none" anchor="ctr">
            <a:prstTxWarp prst="textNoShape">
              <a:avLst/>
            </a:prstTxWarp>
          </a:bodyPr>
          <a:lstStyle/>
          <a:p>
            <a:pPr algn="ctr" defTabSz="914400" eaLnBrk="0" hangingPunct="0"/>
            <a:endParaRPr lang="hu-HU" sz="2400" b="1">
              <a:solidFill>
                <a:srgbClr val="008000"/>
              </a:solidFill>
              <a:latin typeface="Times New Roman" pitchFamily="-84" charset="0"/>
              <a:ea typeface="Gulim" charset="0"/>
              <a:cs typeface="Gulim" charset="0"/>
            </a:endParaRPr>
          </a:p>
        </p:txBody>
      </p:sp>
      <p:sp>
        <p:nvSpPr>
          <p:cNvPr id="666635" name="Rectangle 11"/>
          <p:cNvSpPr>
            <a:spLocks noChangeArrowheads="1"/>
          </p:cNvSpPr>
          <p:nvPr/>
        </p:nvSpPr>
        <p:spPr bwMode="auto">
          <a:xfrm>
            <a:off x="381000" y="4381500"/>
            <a:ext cx="3124200" cy="825500"/>
          </a:xfrm>
          <a:prstGeom prst="rect">
            <a:avLst/>
          </a:prstGeom>
          <a:solidFill>
            <a:srgbClr val="FFCC99">
              <a:alpha val="14117"/>
            </a:srgbClr>
          </a:solidFill>
          <a:ln w="34925">
            <a:solidFill>
              <a:srgbClr val="FF0000"/>
            </a:solidFill>
            <a:miter lim="800000"/>
            <a:headEnd/>
            <a:tailEnd/>
          </a:ln>
        </p:spPr>
        <p:txBody>
          <a:bodyPr wrap="none" anchor="ctr">
            <a:prstTxWarp prst="textNoShape">
              <a:avLst/>
            </a:prstTxWarp>
          </a:bodyPr>
          <a:lstStyle/>
          <a:p>
            <a:pPr algn="ctr" defTabSz="914400" eaLnBrk="0" hangingPunct="0">
              <a:spcBef>
                <a:spcPct val="50000"/>
              </a:spcBef>
            </a:pPr>
            <a:endParaRPr lang="hu-HU" sz="2400" b="1">
              <a:solidFill>
                <a:srgbClr val="000000"/>
              </a:solidFill>
              <a:latin typeface="Times New Roman" pitchFamily="-84" charset="0"/>
              <a:ea typeface="Gulim" charset="0"/>
              <a:cs typeface="Gulim" charset="0"/>
            </a:endParaRPr>
          </a:p>
        </p:txBody>
      </p:sp>
      <p:sp>
        <p:nvSpPr>
          <p:cNvPr id="12"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91148"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BOSE-EINSTEIN CONDENSATION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66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66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66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66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6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31" grpId="0"/>
      <p:bldP spid="6666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4				Bose-Einstein Condensation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2413000" y="1123485"/>
            <a:ext cx="4648200" cy="459151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4				Bose-Einstein Condensation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6" name="Picture 5"/>
          <p:cNvPicPr>
            <a:picLocks noChangeAspect="1"/>
          </p:cNvPicPr>
          <p:nvPr/>
        </p:nvPicPr>
        <p:blipFill>
          <a:blip r:embed="rId3"/>
          <a:stretch>
            <a:fillRect/>
          </a:stretch>
        </p:blipFill>
        <p:spPr>
          <a:xfrm>
            <a:off x="872743" y="2197100"/>
            <a:ext cx="1964267" cy="406400"/>
          </a:xfrm>
          <a:prstGeom prst="rect">
            <a:avLst/>
          </a:prstGeom>
        </p:spPr>
      </p:pic>
      <p:pic>
        <p:nvPicPr>
          <p:cNvPr id="2" name="Picture 1"/>
          <p:cNvPicPr>
            <a:picLocks noChangeAspect="1"/>
          </p:cNvPicPr>
          <p:nvPr/>
        </p:nvPicPr>
        <p:blipFill>
          <a:blip r:embed="rId4"/>
          <a:stretch>
            <a:fillRect/>
          </a:stretch>
        </p:blipFill>
        <p:spPr>
          <a:xfrm rot="5400000">
            <a:off x="3925916" y="636617"/>
            <a:ext cx="5122124" cy="499835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reeform 11"/>
          <p:cNvSpPr>
            <a:spLocks noChangeArrowheads="1"/>
          </p:cNvSpPr>
          <p:nvPr/>
        </p:nvSpPr>
        <p:spPr bwMode="auto">
          <a:xfrm>
            <a:off x="1744663" y="3735388"/>
            <a:ext cx="5135562" cy="1881187"/>
          </a:xfrm>
          <a:custGeom>
            <a:avLst/>
            <a:gdLst>
              <a:gd name="T0" fmla="*/ 0 w 5136444"/>
              <a:gd name="T1" fmla="*/ 628135 h 2257778"/>
              <a:gd name="T2" fmla="*/ 101260 w 5136444"/>
              <a:gd name="T3" fmla="*/ 590448 h 2257778"/>
              <a:gd name="T4" fmla="*/ 320634 w 5136444"/>
              <a:gd name="T5" fmla="*/ 533916 h 2257778"/>
              <a:gd name="T6" fmla="*/ 556880 w 5136444"/>
              <a:gd name="T7" fmla="*/ 482094 h 2257778"/>
              <a:gd name="T8" fmla="*/ 995645 w 5136444"/>
              <a:gd name="T9" fmla="*/ 411430 h 2257778"/>
              <a:gd name="T10" fmla="*/ 1350024 w 5136444"/>
              <a:gd name="T11" fmla="*/ 354897 h 2257778"/>
              <a:gd name="T12" fmla="*/ 1485025 w 5136444"/>
              <a:gd name="T13" fmla="*/ 331342 h 2257778"/>
              <a:gd name="T14" fmla="*/ 2109411 w 5136444"/>
              <a:gd name="T15" fmla="*/ 246544 h 2257778"/>
              <a:gd name="T16" fmla="*/ 2784420 w 5136444"/>
              <a:gd name="T17" fmla="*/ 157034 h 2257778"/>
              <a:gd name="T18" fmla="*/ 3256928 w 5136444"/>
              <a:gd name="T19" fmla="*/ 109923 h 2257778"/>
              <a:gd name="T20" fmla="*/ 3813813 w 5136444"/>
              <a:gd name="T21" fmla="*/ 72235 h 2257778"/>
              <a:gd name="T22" fmla="*/ 4320072 w 5136444"/>
              <a:gd name="T23" fmla="*/ 29835 h 2257778"/>
              <a:gd name="T24" fmla="*/ 4741951 w 5136444"/>
              <a:gd name="T25" fmla="*/ 10993 h 2257778"/>
              <a:gd name="T26" fmla="*/ 5045707 w 5136444"/>
              <a:gd name="T27" fmla="*/ 1570 h 2257778"/>
              <a:gd name="T28" fmla="*/ 5113208 w 5136444"/>
              <a:gd name="T29" fmla="*/ 1570 h 2257778"/>
              <a:gd name="T30" fmla="*/ 5079458 w 5136444"/>
              <a:gd name="T31" fmla="*/ 6280 h 22577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6444"/>
              <a:gd name="T49" fmla="*/ 0 h 2257778"/>
              <a:gd name="T50" fmla="*/ 5136444 w 5136444"/>
              <a:gd name="T51" fmla="*/ 2257778 h 22577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6444" h="2257778">
                <a:moveTo>
                  <a:pt x="0" y="2257778"/>
                </a:moveTo>
                <a:cubicBezTo>
                  <a:pt x="23989" y="2218267"/>
                  <a:pt x="47978" y="2178756"/>
                  <a:pt x="101600" y="2122311"/>
                </a:cubicBezTo>
                <a:cubicBezTo>
                  <a:pt x="155222" y="2065867"/>
                  <a:pt x="245534" y="1984022"/>
                  <a:pt x="321734" y="1919111"/>
                </a:cubicBezTo>
                <a:cubicBezTo>
                  <a:pt x="397934" y="1854200"/>
                  <a:pt x="445911" y="1806222"/>
                  <a:pt x="558800" y="1732844"/>
                </a:cubicBezTo>
                <a:cubicBezTo>
                  <a:pt x="671689" y="1659466"/>
                  <a:pt x="999067" y="1478844"/>
                  <a:pt x="999067" y="1478844"/>
                </a:cubicBezTo>
                <a:lnTo>
                  <a:pt x="1354667" y="1275644"/>
                </a:lnTo>
                <a:cubicBezTo>
                  <a:pt x="1436511" y="1227666"/>
                  <a:pt x="1363134" y="1255889"/>
                  <a:pt x="1490134" y="1190978"/>
                </a:cubicBezTo>
                <a:cubicBezTo>
                  <a:pt x="1617134" y="1126067"/>
                  <a:pt x="2116667" y="886178"/>
                  <a:pt x="2116667" y="886178"/>
                </a:cubicBezTo>
                <a:cubicBezTo>
                  <a:pt x="2333978" y="781756"/>
                  <a:pt x="2602089" y="646289"/>
                  <a:pt x="2794000" y="564444"/>
                </a:cubicBezTo>
                <a:cubicBezTo>
                  <a:pt x="2985911" y="482600"/>
                  <a:pt x="3095978" y="445911"/>
                  <a:pt x="3268134" y="395111"/>
                </a:cubicBezTo>
                <a:cubicBezTo>
                  <a:pt x="3440290" y="344311"/>
                  <a:pt x="3649134" y="307622"/>
                  <a:pt x="3826934" y="259644"/>
                </a:cubicBezTo>
                <a:cubicBezTo>
                  <a:pt x="4004734" y="211666"/>
                  <a:pt x="4179712" y="143933"/>
                  <a:pt x="4334934" y="107244"/>
                </a:cubicBezTo>
                <a:cubicBezTo>
                  <a:pt x="4490156" y="70555"/>
                  <a:pt x="4636912" y="56444"/>
                  <a:pt x="4758267" y="39511"/>
                </a:cubicBezTo>
                <a:cubicBezTo>
                  <a:pt x="4879623" y="22578"/>
                  <a:pt x="5000978" y="11288"/>
                  <a:pt x="5063067" y="5644"/>
                </a:cubicBezTo>
                <a:cubicBezTo>
                  <a:pt x="5125156" y="0"/>
                  <a:pt x="5125156" y="2822"/>
                  <a:pt x="5130800" y="5644"/>
                </a:cubicBezTo>
                <a:cubicBezTo>
                  <a:pt x="5136444" y="8466"/>
                  <a:pt x="5116689" y="15522"/>
                  <a:pt x="5096934" y="22578"/>
                </a:cubicBezTo>
              </a:path>
            </a:pathLst>
          </a:custGeom>
          <a:noFill/>
          <a:ln w="12700">
            <a:noFill/>
            <a:round/>
            <a:headEnd/>
            <a:tailEnd/>
          </a:ln>
        </p:spPr>
        <p:txBody>
          <a:bodyPr wrap="none">
            <a:prstTxWarp prst="textNoShape">
              <a:avLst/>
            </a:prstTxWarp>
          </a:bodyPr>
          <a:lstStyle/>
          <a:p>
            <a:pPr algn="ctr">
              <a:spcBef>
                <a:spcPct val="50000"/>
              </a:spcBef>
            </a:pPr>
            <a:endParaRPr lang="hu-HU" sz="2400" b="1">
              <a:solidFill>
                <a:srgbClr val="000000"/>
              </a:solidFill>
              <a:latin typeface="Times New Roman" pitchFamily="-84" charset="0"/>
              <a:ea typeface="Gulim" charset="0"/>
              <a:cs typeface="Gulim" charset="0"/>
            </a:endParaRPr>
          </a:p>
        </p:txBody>
      </p:sp>
      <p:sp>
        <p:nvSpPr>
          <p:cNvPr id="92170" name="Rectangle 21"/>
          <p:cNvSpPr>
            <a:spLocks noChangeArrowheads="1"/>
          </p:cNvSpPr>
          <p:nvPr/>
        </p:nvSpPr>
        <p:spPr bwMode="auto">
          <a:xfrm>
            <a:off x="6938963" y="2921000"/>
            <a:ext cx="2255837" cy="2092325"/>
          </a:xfrm>
          <a:prstGeom prst="rect">
            <a:avLst/>
          </a:prstGeom>
          <a:solidFill>
            <a:schemeClr val="bg1"/>
          </a:solidFill>
          <a:ln w="12700">
            <a:solidFill>
              <a:schemeClr val="bg1"/>
            </a:solidFill>
            <a:round/>
            <a:headEnd/>
            <a:tailEnd/>
          </a:ln>
        </p:spPr>
        <p:txBody>
          <a:bodyPr wrap="none">
            <a:prstTxWarp prst="textNoShape">
              <a:avLst/>
            </a:prstTxWarp>
          </a:bodyPr>
          <a:lstStyle/>
          <a:p>
            <a:pPr algn="ctr">
              <a:spcBef>
                <a:spcPct val="50000"/>
              </a:spcBef>
            </a:pPr>
            <a:endParaRPr lang="hu-HU" sz="2400" b="1">
              <a:solidFill>
                <a:srgbClr val="000000"/>
              </a:solidFill>
              <a:latin typeface="Times New Roman" pitchFamily="-84" charset="0"/>
              <a:ea typeface="Gulim" charset="0"/>
              <a:cs typeface="Gulim" charset="0"/>
            </a:endParaRPr>
          </a:p>
        </p:txBody>
      </p:sp>
      <p:pic>
        <p:nvPicPr>
          <p:cNvPr id="92173" name="Picture 13" descr="/Users/alb/Desktop/TALKS/FitnessModelNoBigGuy.mov">
            <a:hlinkClick r:id="" action="ppaction://media"/>
          </p:cNvPr>
          <p:cNvPicPr/>
          <p:nvPr>
            <a:videoFile r:link="rId2"/>
            <p:extLst>
              <p:ext uri="{DAA4B4D4-6D71-4841-9C94-3DE7FCFB9230}">
                <p14:media xmlns:p14="http://schemas.microsoft.com/office/powerpoint/2010/main" r:link="rId1"/>
              </p:ext>
            </p:extLst>
          </p:nvPr>
        </p:nvPicPr>
        <p:blipFill>
          <a:blip r:embed="rId6"/>
          <a:srcRect/>
          <a:stretch>
            <a:fillRect/>
          </a:stretch>
        </p:blipFill>
        <p:spPr bwMode="auto">
          <a:xfrm>
            <a:off x="198437" y="1766094"/>
            <a:ext cx="4267201" cy="2787650"/>
          </a:xfrm>
          <a:prstGeom prst="rect">
            <a:avLst/>
          </a:prstGeom>
          <a:noFill/>
          <a:ln w="9525">
            <a:noFill/>
            <a:miter lim="800000"/>
            <a:headEnd/>
            <a:tailEnd/>
          </a:ln>
        </p:spPr>
      </p:pic>
      <p:pic>
        <p:nvPicPr>
          <p:cNvPr id="92174" name="Picture 14" descr="/Users/alb/Desktop/TALKS/FitnessModelBigGuy.mov">
            <a:hlinkClick r:id="" action="ppaction://media"/>
          </p:cNvPr>
          <p:cNvPicPr/>
          <p:nvPr>
            <a:videoFile r:link="rId4"/>
            <p:extLst>
              <p:ext uri="{DAA4B4D4-6D71-4841-9C94-3DE7FCFB9230}">
                <p14:media xmlns:p14="http://schemas.microsoft.com/office/powerpoint/2010/main" r:link="rId3"/>
              </p:ext>
            </p:extLst>
          </p:nvPr>
        </p:nvPicPr>
        <p:blipFill>
          <a:blip r:embed="rId7"/>
          <a:srcRect/>
          <a:stretch>
            <a:fillRect/>
          </a:stretch>
        </p:blipFill>
        <p:spPr bwMode="auto">
          <a:xfrm>
            <a:off x="4471194" y="1766094"/>
            <a:ext cx="4662487" cy="2808288"/>
          </a:xfrm>
          <a:prstGeom prst="rect">
            <a:avLst/>
          </a:prstGeom>
          <a:noFill/>
          <a:ln w="9525">
            <a:noFill/>
            <a:miter lim="800000"/>
            <a:headEnd/>
            <a:tailEnd/>
          </a:ln>
        </p:spPr>
      </p:pic>
      <p:sp>
        <p:nvSpPr>
          <p:cNvPr id="92175" name="Text Box 4"/>
          <p:cNvSpPr txBox="1">
            <a:spLocks noChangeArrowheads="1"/>
          </p:cNvSpPr>
          <p:nvPr/>
        </p:nvSpPr>
        <p:spPr bwMode="auto">
          <a:xfrm>
            <a:off x="33338" y="5400675"/>
            <a:ext cx="8077200" cy="276225"/>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rgbClr val="000000"/>
                </a:solidFill>
                <a:latin typeface="Helvetica" pitchFamily="-84" charset="0"/>
                <a:ea typeface="Gulim" charset="0"/>
                <a:cs typeface="Gulim" charset="0"/>
              </a:rPr>
              <a:t>Bianconi &amp; Barabási, </a:t>
            </a:r>
            <a:r>
              <a:rPr lang="en-US" sz="1200" i="1">
                <a:solidFill>
                  <a:srgbClr val="000000"/>
                </a:solidFill>
                <a:latin typeface="Helvetica" pitchFamily="-84" charset="0"/>
                <a:ea typeface="Gulim" charset="0"/>
                <a:cs typeface="Gulim" charset="0"/>
              </a:rPr>
              <a:t>Physical Review Letters</a:t>
            </a:r>
            <a:r>
              <a:rPr lang="en-US" sz="1200">
                <a:solidFill>
                  <a:srgbClr val="000000"/>
                </a:solidFill>
                <a:latin typeface="Helvetica" pitchFamily="-84" charset="0"/>
                <a:ea typeface="Gulim" charset="0"/>
                <a:cs typeface="Gulim" charset="0"/>
              </a:rPr>
              <a:t> 2001; </a:t>
            </a:r>
            <a:r>
              <a:rPr lang="en-US" sz="1200" i="1">
                <a:solidFill>
                  <a:srgbClr val="000000"/>
                </a:solidFill>
                <a:latin typeface="Helvetica" pitchFamily="-84" charset="0"/>
                <a:ea typeface="Gulim" charset="0"/>
                <a:cs typeface="Gulim" charset="0"/>
              </a:rPr>
              <a:t>Europhys. Lett.</a:t>
            </a:r>
            <a:r>
              <a:rPr lang="en-US" sz="1200">
                <a:solidFill>
                  <a:srgbClr val="000000"/>
                </a:solidFill>
                <a:latin typeface="Helvetica" pitchFamily="-84" charset="0"/>
                <a:ea typeface="Gulim" charset="0"/>
                <a:cs typeface="Gulim" charset="0"/>
              </a:rPr>
              <a:t> 2001. </a:t>
            </a:r>
            <a:endParaRPr lang="en-US" sz="1200">
              <a:solidFill>
                <a:srgbClr val="000000"/>
              </a:solidFill>
              <a:latin typeface="Tahoma" pitchFamily="-84" charset="0"/>
              <a:ea typeface="Gulim" charset="0"/>
              <a:cs typeface="Gulim" charset="0"/>
            </a:endParaRPr>
          </a:p>
        </p:txBody>
      </p:sp>
      <p:sp>
        <p:nvSpPr>
          <p:cNvPr id="22"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92177"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Bose-Einstein Condensation</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217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2173"/>
                                        </p:tgtEl>
                                      </p:cBhvr>
                                    </p:cmd>
                                  </p:childTnLst>
                                </p:cTn>
                              </p:par>
                            </p:childTnLst>
                          </p:cTn>
                        </p:par>
                      </p:childTnLst>
                    </p:cTn>
                  </p:par>
                </p:childTnLst>
              </p:cTn>
              <p:nextCondLst>
                <p:cond evt="onClick" delay="0">
                  <p:tgtEl>
                    <p:spTgt spid="92173"/>
                  </p:tgtEl>
                </p:cond>
              </p:nextCondLst>
            </p:seq>
            <p:video>
              <p:cMediaNode>
                <p:cTn id="7" fill="hold" display="0">
                  <p:stCondLst>
                    <p:cond delay="indefinite"/>
                  </p:stCondLst>
                  <p:endCondLst>
                    <p:cond evt="onNext" delay="0">
                      <p:tgtEl>
                        <p:sldTgt/>
                      </p:tgtEl>
                    </p:cond>
                    <p:cond evt="onPrev" delay="0">
                      <p:tgtEl>
                        <p:sldTgt/>
                      </p:tgtEl>
                    </p:cond>
                  </p:endCondLst>
                </p:cTn>
                <p:tgtEl>
                  <p:spTgt spid="92173"/>
                </p:tgtEl>
              </p:cMediaNode>
            </p:video>
            <p:seq concurrent="1" nextAc="seek">
              <p:cTn id="8" restart="whenNotActive" fill="hold" evtFilter="cancelBubble" nodeType="interactiveSeq">
                <p:stCondLst>
                  <p:cond evt="onClick" delay="0">
                    <p:tgtEl>
                      <p:spTgt spid="9217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2174"/>
                                        </p:tgtEl>
                                      </p:cBhvr>
                                    </p:cmd>
                                  </p:childTnLst>
                                </p:cTn>
                              </p:par>
                            </p:childTnLst>
                          </p:cTn>
                        </p:par>
                      </p:childTnLst>
                    </p:cTn>
                  </p:par>
                </p:childTnLst>
              </p:cTn>
              <p:nextCondLst>
                <p:cond evt="onClick" delay="0">
                  <p:tgtEl>
                    <p:spTgt spid="92174"/>
                  </p:tgtEl>
                </p:cond>
              </p:nextCondLst>
            </p:seq>
            <p:video>
              <p:cMediaNode>
                <p:cTn id="13" fill="hold" display="0">
                  <p:stCondLst>
                    <p:cond delay="indefinite"/>
                  </p:stCondLst>
                  <p:endCondLst>
                    <p:cond evt="onNext" delay="0">
                      <p:tgtEl>
                        <p:sldTgt/>
                      </p:tgtEl>
                    </p:cond>
                    <p:cond evt="onPrev" delay="0">
                      <p:tgtEl>
                        <p:sldTgt/>
                      </p:tgtEl>
                    </p:cond>
                  </p:endCondLst>
                </p:cTn>
                <p:tgtEl>
                  <p:spTgt spid="9217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Picture 12"/>
          <p:cNvPicPr>
            <a:picLocks noChangeAspect="1" noChangeArrowheads="1"/>
          </p:cNvPicPr>
          <p:nvPr/>
        </p:nvPicPr>
        <p:blipFill>
          <a:blip r:embed="rId2"/>
          <a:srcRect/>
          <a:stretch>
            <a:fillRect/>
          </a:stretch>
        </p:blipFill>
        <p:spPr bwMode="auto">
          <a:xfrm>
            <a:off x="724173" y="1120511"/>
            <a:ext cx="4147864" cy="4042833"/>
          </a:xfrm>
          <a:prstGeom prst="rect">
            <a:avLst/>
          </a:prstGeom>
          <a:noFill/>
          <a:ln w="9525">
            <a:noFill/>
            <a:miter lim="800000"/>
            <a:headEnd/>
            <a:tailEnd/>
          </a:ln>
        </p:spPr>
      </p:pic>
      <p:pic>
        <p:nvPicPr>
          <p:cNvPr id="101389" name="Picture 13"/>
          <p:cNvPicPr>
            <a:picLocks noChangeAspect="1" noChangeArrowheads="1"/>
          </p:cNvPicPr>
          <p:nvPr/>
        </p:nvPicPr>
        <p:blipFill>
          <a:blip r:embed="rId3"/>
          <a:srcRect/>
          <a:stretch>
            <a:fillRect/>
          </a:stretch>
        </p:blipFill>
        <p:spPr bwMode="auto">
          <a:xfrm>
            <a:off x="4376526" y="1678782"/>
            <a:ext cx="4767474" cy="2674938"/>
          </a:xfrm>
          <a:prstGeom prst="rect">
            <a:avLst/>
          </a:prstGeom>
          <a:noFill/>
          <a:ln w="9525">
            <a:noFill/>
            <a:miter lim="800000"/>
            <a:headEnd/>
            <a:tailEnd/>
          </a:ln>
        </p:spPr>
      </p:pic>
      <p:sp>
        <p:nvSpPr>
          <p:cNvPr id="4" name="Rectangle 3"/>
          <p:cNvSpPr>
            <a:spLocks noChangeArrowheads="1"/>
          </p:cNvSpPr>
          <p:nvPr/>
        </p:nvSpPr>
        <p:spPr bwMode="auto">
          <a:xfrm>
            <a:off x="1186" y="158707"/>
            <a:ext cx="9145588" cy="452969"/>
          </a:xfrm>
          <a:prstGeom prst="rect">
            <a:avLst/>
          </a:prstGeom>
          <a:solidFill>
            <a:schemeClr val="bg1">
              <a:lumMod val="85000"/>
            </a:schemeClr>
          </a:solidFill>
          <a:ln w="9525">
            <a:noFill/>
            <a:miter lim="800000"/>
            <a:headEnd/>
            <a:tailEnd/>
          </a:ln>
          <a:effectLst/>
        </p:spPr>
        <p:txBody>
          <a:bodyPr lIns="91407" tIns="45704" rIns="91407" bIns="45704"/>
          <a:lstStyle/>
          <a:p>
            <a:pPr fontAlgn="auto">
              <a:spcBef>
                <a:spcPts val="0"/>
              </a:spcBef>
              <a:spcAft>
                <a:spcPts val="0"/>
              </a:spcAft>
              <a:defRPr/>
            </a:pPr>
            <a:r>
              <a:rPr lang="en-US" sz="2000" b="1" dirty="0" smtClean="0">
                <a:solidFill>
                  <a:srgbClr val="4F81BD">
                    <a:lumMod val="75000"/>
                  </a:srgbClr>
                </a:solidFill>
                <a:effectLst>
                  <a:outerShdw blurRad="38100" dist="38100" dir="2700000" algn="tl">
                    <a:srgbClr val="DDDDDD"/>
                  </a:outerShdw>
                </a:effectLst>
                <a:latin typeface="Helvetica"/>
                <a:ea typeface="+mn-ea"/>
                <a:cs typeface="Helvetica"/>
              </a:rPr>
              <a:t>FITNESS MODEL: Bose-Einstein Condensation</a:t>
            </a:r>
            <a:endParaRPr lang="en-US" sz="2000" b="1" i="1" dirty="0">
              <a:solidFill>
                <a:srgbClr val="4F81BD">
                  <a:lumMod val="75000"/>
                </a:srgbClr>
              </a:solidFill>
              <a:effectLst>
                <a:outerShdw blurRad="38100" dist="38100" dir="2700000" algn="tl">
                  <a:srgbClr val="DDDDDD"/>
                </a:outerShdw>
              </a:effectLst>
              <a:latin typeface="Helvetica"/>
              <a:ea typeface="+mn-ea"/>
              <a:cs typeface="Helvetica"/>
            </a:endParaRPr>
          </a:p>
        </p:txBody>
      </p:sp>
      <p:sp>
        <p:nvSpPr>
          <p:cNvPr id="5" name="Text Box 4"/>
          <p:cNvSpPr txBox="1">
            <a:spLocks noChangeArrowheads="1"/>
          </p:cNvSpPr>
          <p:nvPr/>
        </p:nvSpPr>
        <p:spPr bwMode="auto">
          <a:xfrm>
            <a:off x="0" y="5434541"/>
            <a:ext cx="8077200" cy="338554"/>
          </a:xfrm>
          <a:prstGeom prst="rect">
            <a:avLst/>
          </a:prstGeom>
          <a:noFill/>
          <a:ln w="9525">
            <a:noFill/>
            <a:miter lim="800000"/>
            <a:headEnd/>
            <a:tailEnd/>
          </a:ln>
        </p:spPr>
        <p:txBody>
          <a:bodyPr>
            <a:prstTxWarp prst="textNoShape">
              <a:avLst/>
            </a:prstTxWarp>
            <a:spAutoFit/>
          </a:bodyPr>
          <a:lstStyle/>
          <a:p>
            <a:pPr fontAlgn="auto">
              <a:spcBef>
                <a:spcPts val="0"/>
              </a:spcBef>
              <a:spcAft>
                <a:spcPts val="0"/>
              </a:spcAft>
            </a:pPr>
            <a:r>
              <a:rPr lang="en-US" sz="1600" dirty="0" err="1">
                <a:solidFill>
                  <a:prstClr val="black"/>
                </a:solidFill>
                <a:latin typeface="Helvetica" charset="0"/>
                <a:ea typeface="+mn-ea"/>
                <a:cs typeface="+mn-cs"/>
              </a:rPr>
              <a:t>Bianconi</a:t>
            </a:r>
            <a:r>
              <a:rPr lang="en-US" sz="1600" dirty="0">
                <a:solidFill>
                  <a:prstClr val="black"/>
                </a:solidFill>
                <a:latin typeface="Helvetica" charset="0"/>
                <a:ea typeface="+mn-ea"/>
                <a:cs typeface="+mn-cs"/>
              </a:rPr>
              <a:t> &amp; </a:t>
            </a:r>
            <a:r>
              <a:rPr lang="en-US" sz="1600" dirty="0" err="1">
                <a:solidFill>
                  <a:prstClr val="black"/>
                </a:solidFill>
                <a:latin typeface="Helvetica" charset="0"/>
                <a:ea typeface="+mn-ea"/>
                <a:cs typeface="+mn-cs"/>
              </a:rPr>
              <a:t>Barabási</a:t>
            </a:r>
            <a:r>
              <a:rPr lang="en-US" sz="1600" dirty="0">
                <a:solidFill>
                  <a:prstClr val="black"/>
                </a:solidFill>
                <a:latin typeface="Helvetica" charset="0"/>
                <a:ea typeface="+mn-ea"/>
                <a:cs typeface="+mn-cs"/>
              </a:rPr>
              <a:t>, </a:t>
            </a:r>
            <a:r>
              <a:rPr lang="en-US" sz="1600" i="1" dirty="0">
                <a:solidFill>
                  <a:prstClr val="black"/>
                </a:solidFill>
                <a:latin typeface="Helvetica" charset="0"/>
                <a:ea typeface="+mn-ea"/>
                <a:cs typeface="+mn-cs"/>
              </a:rPr>
              <a:t>Physical Review Letters</a:t>
            </a:r>
            <a:r>
              <a:rPr lang="en-US" sz="1600" dirty="0">
                <a:solidFill>
                  <a:prstClr val="black"/>
                </a:solidFill>
                <a:latin typeface="Helvetica" charset="0"/>
                <a:ea typeface="+mn-ea"/>
                <a:cs typeface="+mn-cs"/>
              </a:rPr>
              <a:t> 2001; </a:t>
            </a:r>
            <a:r>
              <a:rPr lang="en-US" sz="1600" i="1" dirty="0" err="1">
                <a:solidFill>
                  <a:prstClr val="black"/>
                </a:solidFill>
                <a:latin typeface="Helvetica" charset="0"/>
                <a:ea typeface="+mn-ea"/>
                <a:cs typeface="+mn-cs"/>
              </a:rPr>
              <a:t>Europhys</a:t>
            </a:r>
            <a:r>
              <a:rPr lang="en-US" sz="1600" i="1" dirty="0">
                <a:solidFill>
                  <a:prstClr val="black"/>
                </a:solidFill>
                <a:latin typeface="Helvetica" charset="0"/>
                <a:ea typeface="+mn-ea"/>
                <a:cs typeface="+mn-cs"/>
              </a:rPr>
              <a:t>. </a:t>
            </a:r>
            <a:r>
              <a:rPr lang="en-US" sz="1600" i="1" dirty="0" err="1">
                <a:solidFill>
                  <a:prstClr val="black"/>
                </a:solidFill>
                <a:latin typeface="Helvetica" charset="0"/>
                <a:ea typeface="+mn-ea"/>
                <a:cs typeface="+mn-cs"/>
              </a:rPr>
              <a:t>Lett</a:t>
            </a:r>
            <a:r>
              <a:rPr lang="en-US" sz="1600" i="1" dirty="0">
                <a:solidFill>
                  <a:prstClr val="black"/>
                </a:solidFill>
                <a:latin typeface="Helvetica" charset="0"/>
                <a:ea typeface="+mn-ea"/>
                <a:cs typeface="+mn-cs"/>
              </a:rPr>
              <a:t>.</a:t>
            </a:r>
            <a:r>
              <a:rPr lang="en-US" sz="1600" dirty="0">
                <a:solidFill>
                  <a:prstClr val="black"/>
                </a:solidFill>
                <a:latin typeface="Helvetica" charset="0"/>
                <a:ea typeface="+mn-ea"/>
                <a:cs typeface="+mn-cs"/>
              </a:rPr>
              <a:t> 2001. </a:t>
            </a:r>
            <a:endParaRPr lang="en-US" dirty="0">
              <a:solidFill>
                <a:prstClr val="black"/>
              </a:solidFill>
              <a:latin typeface="Tahoma" charset="0"/>
              <a:ea typeface="+mn-ea"/>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Evolving Networks</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6.5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6.5				Limitations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258684" y="1308100"/>
            <a:ext cx="8337324" cy="3708400"/>
          </a:xfrm>
          <a:prstGeom prst="rect">
            <a:avLst/>
          </a:prstGeom>
        </p:spPr>
      </p:pic>
    </p:spTree>
    <p:extLst>
      <p:ext uri="{BB962C8B-B14F-4D97-AF65-F5344CB8AC3E}">
        <p14:creationId xmlns:p14="http://schemas.microsoft.com/office/powerpoint/2010/main" val="41895786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1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533400" y="2197100"/>
            <a:ext cx="1117600" cy="1371600"/>
          </a:xfrm>
          <a:prstGeom prst="rect">
            <a:avLst/>
          </a:prstGeom>
        </p:spPr>
      </p:pic>
      <p:pic>
        <p:nvPicPr>
          <p:cNvPr id="4" name="Picture 3"/>
          <p:cNvPicPr>
            <a:picLocks noChangeAspect="1"/>
          </p:cNvPicPr>
          <p:nvPr/>
        </p:nvPicPr>
        <p:blipFill>
          <a:blip r:embed="rId4"/>
          <a:stretch>
            <a:fillRect/>
          </a:stretch>
        </p:blipFill>
        <p:spPr>
          <a:xfrm>
            <a:off x="2336801" y="2133601"/>
            <a:ext cx="4191000" cy="1429742"/>
          </a:xfrm>
          <a:prstGeom prst="rect">
            <a:avLst/>
          </a:prstGeom>
        </p:spPr>
      </p:pic>
      <p:pic>
        <p:nvPicPr>
          <p:cNvPr id="7" name="Picture 6"/>
          <p:cNvPicPr>
            <a:picLocks noChangeAspect="1"/>
          </p:cNvPicPr>
          <p:nvPr/>
        </p:nvPicPr>
        <p:blipFill>
          <a:blip r:embed="rId5"/>
          <a:stretch>
            <a:fillRect/>
          </a:stretch>
        </p:blipFill>
        <p:spPr>
          <a:xfrm>
            <a:off x="7340600" y="2133601"/>
            <a:ext cx="1295400" cy="1295400"/>
          </a:xfrm>
          <a:prstGeom prst="rect">
            <a:avLst/>
          </a:prstGeom>
        </p:spPr>
      </p:pic>
    </p:spTree>
    <p:extLst>
      <p:ext uri="{BB962C8B-B14F-4D97-AF65-F5344CB8AC3E}">
        <p14:creationId xmlns:p14="http://schemas.microsoft.com/office/powerpoint/2010/main" val="40847248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				INITIAL ATTRACTIVENESS</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Picture 6"/>
          <p:cNvPicPr>
            <a:picLocks noChangeAspect="1"/>
          </p:cNvPicPr>
          <p:nvPr/>
        </p:nvPicPr>
        <p:blipFill>
          <a:blip r:embed="rId3"/>
          <a:stretch>
            <a:fillRect/>
          </a:stretch>
        </p:blipFill>
        <p:spPr>
          <a:xfrm>
            <a:off x="1174750" y="1663700"/>
            <a:ext cx="1104900" cy="254000"/>
          </a:xfrm>
          <a:prstGeom prst="rect">
            <a:avLst/>
          </a:prstGeom>
        </p:spPr>
      </p:pic>
      <p:sp>
        <p:nvSpPr>
          <p:cNvPr id="9" name="Rectangle 8"/>
          <p:cNvSpPr/>
          <p:nvPr/>
        </p:nvSpPr>
        <p:spPr>
          <a:xfrm>
            <a:off x="0" y="2488168"/>
            <a:ext cx="3485828" cy="369332"/>
          </a:xfrm>
          <a:prstGeom prst="rect">
            <a:avLst/>
          </a:prstGeom>
        </p:spPr>
        <p:txBody>
          <a:bodyPr wrap="none">
            <a:spAutoFit/>
          </a:bodyPr>
          <a:lstStyle/>
          <a:p>
            <a:r>
              <a:rPr lang="en-US" i="1" dirty="0" smtClean="0"/>
              <a:t>Increases the degree exponent. </a:t>
            </a:r>
            <a:endParaRPr lang="en-US" dirty="0"/>
          </a:p>
        </p:txBody>
      </p:sp>
      <p:pic>
        <p:nvPicPr>
          <p:cNvPr id="10" name="Picture 9"/>
          <p:cNvPicPr>
            <a:picLocks noChangeAspect="1"/>
          </p:cNvPicPr>
          <p:nvPr/>
        </p:nvPicPr>
        <p:blipFill>
          <a:blip r:embed="rId4"/>
          <a:stretch>
            <a:fillRect/>
          </a:stretch>
        </p:blipFill>
        <p:spPr>
          <a:xfrm>
            <a:off x="1174750" y="3035301"/>
            <a:ext cx="914400" cy="457200"/>
          </a:xfrm>
          <a:prstGeom prst="rect">
            <a:avLst/>
          </a:prstGeom>
        </p:spPr>
      </p:pic>
      <p:sp>
        <p:nvSpPr>
          <p:cNvPr id="11" name="Rectangle 10"/>
          <p:cNvSpPr/>
          <p:nvPr/>
        </p:nvSpPr>
        <p:spPr>
          <a:xfrm>
            <a:off x="0" y="3721101"/>
            <a:ext cx="3600680" cy="369332"/>
          </a:xfrm>
          <a:prstGeom prst="rect">
            <a:avLst/>
          </a:prstGeom>
        </p:spPr>
        <p:txBody>
          <a:bodyPr wrap="none">
            <a:spAutoFit/>
          </a:bodyPr>
          <a:lstStyle/>
          <a:p>
            <a:r>
              <a:rPr lang="en-US" i="1" dirty="0" smtClean="0"/>
              <a:t>Generates a small-degree cutoff. </a:t>
            </a:r>
            <a:endParaRPr lang="en-US" dirty="0"/>
          </a:p>
        </p:txBody>
      </p:sp>
      <p:pic>
        <p:nvPicPr>
          <p:cNvPr id="12" name="Picture 11"/>
          <p:cNvPicPr>
            <a:picLocks noChangeAspect="1"/>
          </p:cNvPicPr>
          <p:nvPr/>
        </p:nvPicPr>
        <p:blipFill>
          <a:blip r:embed="rId5"/>
          <a:stretch>
            <a:fillRect/>
          </a:stretch>
        </p:blipFill>
        <p:spPr>
          <a:xfrm>
            <a:off x="1123950" y="4267200"/>
            <a:ext cx="1358900" cy="266700"/>
          </a:xfrm>
          <a:prstGeom prst="rect">
            <a:avLst/>
          </a:prstGeom>
        </p:spPr>
      </p:pic>
      <p:pic>
        <p:nvPicPr>
          <p:cNvPr id="2" name="Picture 1"/>
          <p:cNvPicPr>
            <a:picLocks noChangeAspect="1"/>
          </p:cNvPicPr>
          <p:nvPr/>
        </p:nvPicPr>
        <p:blipFill>
          <a:blip r:embed="rId6"/>
          <a:stretch>
            <a:fillRect/>
          </a:stretch>
        </p:blipFill>
        <p:spPr>
          <a:xfrm>
            <a:off x="3962399" y="1156172"/>
            <a:ext cx="4930269" cy="361902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				INTERNAL LINKS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3"/>
          <a:stretch>
            <a:fillRect/>
          </a:stretch>
        </p:blipFill>
        <p:spPr>
          <a:xfrm>
            <a:off x="3092449" y="914400"/>
            <a:ext cx="3148965" cy="368300"/>
          </a:xfrm>
          <a:prstGeom prst="rect">
            <a:avLst/>
          </a:prstGeom>
        </p:spPr>
      </p:pic>
      <p:sp>
        <p:nvSpPr>
          <p:cNvPr id="6" name="Rectangle 5"/>
          <p:cNvSpPr/>
          <p:nvPr/>
        </p:nvSpPr>
        <p:spPr>
          <a:xfrm>
            <a:off x="177800" y="2146300"/>
            <a:ext cx="4382766" cy="369332"/>
          </a:xfrm>
          <a:prstGeom prst="rect">
            <a:avLst/>
          </a:prstGeom>
        </p:spPr>
        <p:txBody>
          <a:bodyPr wrap="none">
            <a:spAutoFit/>
          </a:bodyPr>
          <a:lstStyle/>
          <a:p>
            <a:r>
              <a:rPr lang="en-US" i="1" dirty="0" smtClean="0"/>
              <a:t>Double preferential attachment (A=A’=0).</a:t>
            </a:r>
            <a:endParaRPr lang="en-US" dirty="0"/>
          </a:p>
        </p:txBody>
      </p:sp>
      <p:pic>
        <p:nvPicPr>
          <p:cNvPr id="7" name="Picture 6"/>
          <p:cNvPicPr>
            <a:picLocks noChangeAspect="1"/>
          </p:cNvPicPr>
          <p:nvPr/>
        </p:nvPicPr>
        <p:blipFill>
          <a:blip r:embed="rId4"/>
          <a:stretch>
            <a:fillRect/>
          </a:stretch>
        </p:blipFill>
        <p:spPr>
          <a:xfrm>
            <a:off x="317500" y="2857500"/>
            <a:ext cx="1778000" cy="553528"/>
          </a:xfrm>
          <a:prstGeom prst="rect">
            <a:avLst/>
          </a:prstGeom>
        </p:spPr>
      </p:pic>
      <p:sp>
        <p:nvSpPr>
          <p:cNvPr id="8" name="Rectangle 7"/>
          <p:cNvSpPr/>
          <p:nvPr/>
        </p:nvSpPr>
        <p:spPr>
          <a:xfrm>
            <a:off x="129263" y="3543300"/>
            <a:ext cx="3356887" cy="369332"/>
          </a:xfrm>
          <a:prstGeom prst="rect">
            <a:avLst/>
          </a:prstGeom>
        </p:spPr>
        <p:txBody>
          <a:bodyPr wrap="none">
            <a:spAutoFit/>
          </a:bodyPr>
          <a:lstStyle/>
          <a:p>
            <a:r>
              <a:rPr lang="en-US" i="1" dirty="0" smtClean="0"/>
              <a:t>Random attachment (B=B’=0). </a:t>
            </a:r>
            <a:endParaRPr lang="en-US" dirty="0"/>
          </a:p>
        </p:txBody>
      </p:sp>
      <p:pic>
        <p:nvPicPr>
          <p:cNvPr id="9" name="Picture 8"/>
          <p:cNvPicPr>
            <a:picLocks noChangeAspect="1"/>
          </p:cNvPicPr>
          <p:nvPr/>
        </p:nvPicPr>
        <p:blipFill>
          <a:blip r:embed="rId5"/>
          <a:stretch>
            <a:fillRect/>
          </a:stretch>
        </p:blipFill>
        <p:spPr>
          <a:xfrm>
            <a:off x="317500" y="4432299"/>
            <a:ext cx="1600200" cy="75798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				NODE DELETION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4" name="Rectangle 3"/>
          <p:cNvSpPr/>
          <p:nvPr/>
        </p:nvSpPr>
        <p:spPr>
          <a:xfrm>
            <a:off x="0" y="2714535"/>
            <a:ext cx="4787900" cy="1200329"/>
          </a:xfrm>
          <a:prstGeom prst="rect">
            <a:avLst/>
          </a:prstGeom>
        </p:spPr>
        <p:txBody>
          <a:bodyPr wrap="square">
            <a:spAutoFit/>
          </a:bodyPr>
          <a:lstStyle/>
          <a:p>
            <a:pPr marL="285750" indent="-285750">
              <a:buFont typeface="Arial"/>
              <a:buChar char="•"/>
            </a:pPr>
            <a:r>
              <a:rPr lang="en-US" dirty="0" smtClean="0"/>
              <a:t>Start with the Barabási-Albert model.</a:t>
            </a:r>
          </a:p>
          <a:p>
            <a:pPr marL="285750" indent="-285750">
              <a:buFont typeface="Arial"/>
              <a:buChar char="•"/>
            </a:pPr>
            <a:r>
              <a:rPr lang="en-US" dirty="0" smtClean="0"/>
              <a:t>In each time step:</a:t>
            </a:r>
          </a:p>
          <a:p>
            <a:pPr marL="742950" lvl="1" indent="-285750">
              <a:buFont typeface="Arial"/>
              <a:buChar char="•"/>
            </a:pPr>
            <a:r>
              <a:rPr lang="en-US" dirty="0" smtClean="0"/>
              <a:t> add a new node with </a:t>
            </a:r>
            <a:r>
              <a:rPr lang="en-US" i="1" dirty="0" smtClean="0"/>
              <a:t>m links </a:t>
            </a:r>
          </a:p>
          <a:p>
            <a:pPr marL="742950" lvl="1" indent="-285750">
              <a:buFont typeface="Arial"/>
              <a:buChar char="•"/>
            </a:pPr>
            <a:r>
              <a:rPr lang="en-US" dirty="0" smtClean="0"/>
              <a:t>with probability </a:t>
            </a:r>
            <a:r>
              <a:rPr lang="en-US" i="1" dirty="0" smtClean="0"/>
              <a:t>r</a:t>
            </a:r>
            <a:r>
              <a:rPr lang="en-US" dirty="0" smtClean="0"/>
              <a:t> remove a node. </a:t>
            </a:r>
            <a:endParaRPr lang="en-US" dirty="0"/>
          </a:p>
        </p:txBody>
      </p:sp>
      <p:sp>
        <p:nvSpPr>
          <p:cNvPr id="6" name="Rectangle 5"/>
          <p:cNvSpPr/>
          <p:nvPr/>
        </p:nvSpPr>
        <p:spPr>
          <a:xfrm>
            <a:off x="5537275" y="1490702"/>
            <a:ext cx="2452492" cy="369332"/>
          </a:xfrm>
          <a:prstGeom prst="rect">
            <a:avLst/>
          </a:prstGeom>
        </p:spPr>
        <p:txBody>
          <a:bodyPr wrap="none">
            <a:spAutoFit/>
          </a:bodyPr>
          <a:lstStyle/>
          <a:p>
            <a:r>
              <a:rPr lang="en-US" b="1" i="1" dirty="0"/>
              <a:t>r&lt;</a:t>
            </a:r>
            <a:r>
              <a:rPr lang="en-US" b="1" i="1" dirty="0" smtClean="0"/>
              <a:t>1</a:t>
            </a:r>
            <a:r>
              <a:rPr lang="en-US" i="1" dirty="0" smtClean="0"/>
              <a:t>: Scale-free phase</a:t>
            </a:r>
            <a:endParaRPr lang="en-US" dirty="0"/>
          </a:p>
        </p:txBody>
      </p:sp>
      <p:pic>
        <p:nvPicPr>
          <p:cNvPr id="7" name="Picture 6"/>
          <p:cNvPicPr>
            <a:picLocks noChangeAspect="1"/>
          </p:cNvPicPr>
          <p:nvPr/>
        </p:nvPicPr>
        <p:blipFill>
          <a:blip r:embed="rId3"/>
          <a:stretch>
            <a:fillRect/>
          </a:stretch>
        </p:blipFill>
        <p:spPr>
          <a:xfrm>
            <a:off x="5937250" y="2044700"/>
            <a:ext cx="1181100" cy="457200"/>
          </a:xfrm>
          <a:prstGeom prst="rect">
            <a:avLst/>
          </a:prstGeom>
        </p:spPr>
      </p:pic>
      <p:sp>
        <p:nvSpPr>
          <p:cNvPr id="8" name="Rectangle 7"/>
          <p:cNvSpPr/>
          <p:nvPr/>
        </p:nvSpPr>
        <p:spPr>
          <a:xfrm>
            <a:off x="5558638" y="3009900"/>
            <a:ext cx="2580815" cy="369332"/>
          </a:xfrm>
          <a:prstGeom prst="rect">
            <a:avLst/>
          </a:prstGeom>
        </p:spPr>
        <p:txBody>
          <a:bodyPr wrap="none">
            <a:spAutoFit/>
          </a:bodyPr>
          <a:lstStyle/>
          <a:p>
            <a:r>
              <a:rPr lang="en-US" b="1" i="1" dirty="0"/>
              <a:t>r=</a:t>
            </a:r>
            <a:r>
              <a:rPr lang="en-US" b="1" i="1" dirty="0" smtClean="0"/>
              <a:t>1</a:t>
            </a:r>
            <a:r>
              <a:rPr lang="en-US" i="1" dirty="0" smtClean="0"/>
              <a:t>: Exponential phase</a:t>
            </a:r>
            <a:endParaRPr lang="en-US" dirty="0"/>
          </a:p>
        </p:txBody>
      </p:sp>
      <p:sp>
        <p:nvSpPr>
          <p:cNvPr id="9" name="Rectangle 8"/>
          <p:cNvSpPr/>
          <p:nvPr/>
        </p:nvSpPr>
        <p:spPr>
          <a:xfrm>
            <a:off x="5558638" y="3784600"/>
            <a:ext cx="2554947" cy="369332"/>
          </a:xfrm>
          <a:prstGeom prst="rect">
            <a:avLst/>
          </a:prstGeom>
        </p:spPr>
        <p:txBody>
          <a:bodyPr wrap="none">
            <a:spAutoFit/>
          </a:bodyPr>
          <a:lstStyle/>
          <a:p>
            <a:r>
              <a:rPr lang="en-US" b="1" i="1" dirty="0"/>
              <a:t>r&gt;</a:t>
            </a:r>
            <a:r>
              <a:rPr lang="en-US" b="1" i="1" dirty="0" smtClean="0"/>
              <a:t>1: </a:t>
            </a:r>
            <a:r>
              <a:rPr lang="en-US" i="1" dirty="0" smtClean="0"/>
              <a:t>Declining network</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				NODE DELETION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368300" y="844550"/>
            <a:ext cx="4000398" cy="2953782"/>
          </a:xfrm>
          <a:prstGeom prst="rect">
            <a:avLst/>
          </a:prstGeom>
        </p:spPr>
      </p:pic>
      <p:pic>
        <p:nvPicPr>
          <p:cNvPr id="11" name="Picture 10"/>
          <p:cNvPicPr>
            <a:picLocks noChangeAspect="1"/>
          </p:cNvPicPr>
          <p:nvPr/>
        </p:nvPicPr>
        <p:blipFill>
          <a:blip r:embed="rId4"/>
          <a:stretch>
            <a:fillRect/>
          </a:stretch>
        </p:blipFill>
        <p:spPr>
          <a:xfrm>
            <a:off x="5079898" y="749299"/>
            <a:ext cx="3086202" cy="4794635"/>
          </a:xfrm>
          <a:prstGeom prst="rect">
            <a:avLst/>
          </a:prstGeom>
        </p:spPr>
      </p:pic>
      <p:pic>
        <p:nvPicPr>
          <p:cNvPr id="12" name="Picture 11"/>
          <p:cNvPicPr>
            <a:picLocks noChangeAspect="1"/>
          </p:cNvPicPr>
          <p:nvPr/>
        </p:nvPicPr>
        <p:blipFill>
          <a:blip r:embed="rId5"/>
          <a:stretch>
            <a:fillRect/>
          </a:stretch>
        </p:blipFill>
        <p:spPr>
          <a:xfrm>
            <a:off x="946150" y="4051300"/>
            <a:ext cx="1104900" cy="254000"/>
          </a:xfrm>
          <a:prstGeom prst="rect">
            <a:avLst/>
          </a:prstGeom>
        </p:spPr>
      </p:pic>
      <p:sp>
        <p:nvSpPr>
          <p:cNvPr id="13" name="Rectangle 12"/>
          <p:cNvSpPr/>
          <p:nvPr/>
        </p:nvSpPr>
        <p:spPr>
          <a:xfrm>
            <a:off x="57048" y="3747532"/>
            <a:ext cx="4787900" cy="1477328"/>
          </a:xfrm>
          <a:prstGeom prst="rect">
            <a:avLst/>
          </a:prstGeom>
        </p:spPr>
        <p:txBody>
          <a:bodyPr wrap="square">
            <a:spAutoFit/>
          </a:bodyPr>
          <a:lstStyle/>
          <a:p>
            <a:pPr marL="285750" indent="-285750">
              <a:buFont typeface="Arial"/>
              <a:buChar char="•"/>
            </a:pPr>
            <a:r>
              <a:rPr lang="en-US" dirty="0" smtClean="0"/>
              <a:t>Start with the Initial Attractiveness model:</a:t>
            </a:r>
            <a:br>
              <a:rPr lang="en-US" dirty="0" smtClean="0"/>
            </a:br>
            <a:endParaRPr lang="en-US" dirty="0" smtClean="0"/>
          </a:p>
          <a:p>
            <a:pPr marL="285750" indent="-285750">
              <a:buFont typeface="Arial"/>
              <a:buChar char="•"/>
            </a:pPr>
            <a:r>
              <a:rPr lang="en-US" dirty="0" smtClean="0"/>
              <a:t>In each time step:</a:t>
            </a:r>
          </a:p>
          <a:p>
            <a:pPr marL="742950" lvl="1" indent="-285750">
              <a:buFont typeface="Arial"/>
              <a:buChar char="•"/>
            </a:pPr>
            <a:r>
              <a:rPr lang="en-US" dirty="0" smtClean="0"/>
              <a:t> add a new node with </a:t>
            </a:r>
            <a:r>
              <a:rPr lang="en-US" i="1" dirty="0" smtClean="0"/>
              <a:t>m links </a:t>
            </a:r>
          </a:p>
          <a:p>
            <a:pPr marL="742950" lvl="1" indent="-285750">
              <a:buFont typeface="Arial"/>
              <a:buChar char="•"/>
            </a:pPr>
            <a:r>
              <a:rPr lang="en-US" dirty="0" smtClean="0"/>
              <a:t>with probability </a:t>
            </a:r>
            <a:r>
              <a:rPr lang="en-US" i="1" dirty="0" smtClean="0"/>
              <a:t>r</a:t>
            </a:r>
            <a:r>
              <a:rPr lang="en-US" dirty="0" smtClean="0"/>
              <a:t> remove a node. </a:t>
            </a:r>
            <a:endParaRPr lang="en-US" dirty="0"/>
          </a:p>
        </p:txBody>
      </p:sp>
    </p:spTree>
    <p:extLst>
      <p:ext uri="{BB962C8B-B14F-4D97-AF65-F5344CB8AC3E}">
        <p14:creationId xmlns:p14="http://schemas.microsoft.com/office/powerpoint/2010/main" val="12541080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fontScale="92500"/>
          </a:bodyPr>
          <a:lstStyle/>
          <a:p>
            <a:pPr>
              <a:spcBef>
                <a:spcPct val="20000"/>
              </a:spcBef>
            </a:pPr>
            <a:r>
              <a:rPr lang="en-US" sz="2000" b="1" dirty="0" smtClean="0">
                <a:solidFill>
                  <a:srgbClr val="FFFFFF"/>
                </a:solidFill>
                <a:latin typeface="Trajan Pro"/>
                <a:ea typeface="Helvetica" pitchFamily="36" charset="0"/>
                <a:cs typeface="Trajan Pro"/>
              </a:rPr>
              <a:t>Section 5				       The Impossibility of  Node deletion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292099" y="958850"/>
            <a:ext cx="4927387" cy="3689350"/>
          </a:xfrm>
          <a:prstGeom prst="rect">
            <a:avLst/>
          </a:prstGeom>
        </p:spPr>
      </p:pic>
      <p:sp>
        <p:nvSpPr>
          <p:cNvPr id="10" name="Rectangle 9"/>
          <p:cNvSpPr/>
          <p:nvPr/>
        </p:nvSpPr>
        <p:spPr>
          <a:xfrm>
            <a:off x="6360427" y="5054600"/>
            <a:ext cx="2135020" cy="369332"/>
          </a:xfrm>
          <a:prstGeom prst="rect">
            <a:avLst/>
          </a:prstGeom>
        </p:spPr>
        <p:txBody>
          <a:bodyPr wrap="none">
            <a:spAutoFit/>
          </a:bodyPr>
          <a:lstStyle/>
          <a:p>
            <a:r>
              <a:rPr lang="en-US" dirty="0" smtClean="0">
                <a:ea typeface="ＭＳ Ｐゴシック" pitchFamily="-109" charset="-128"/>
                <a:cs typeface="ＭＳ Ｐゴシック" pitchFamily="-109" charset="-128"/>
              </a:rPr>
              <a:t>Jan </a:t>
            </a:r>
            <a:r>
              <a:rPr lang="en-US" dirty="0" err="1">
                <a:ea typeface="ＭＳ Ｐゴシック" pitchFamily="-109" charset="-128"/>
                <a:cs typeface="ＭＳ Ｐゴシック" pitchFamily="-109" charset="-128"/>
              </a:rPr>
              <a:t>Hendrik</a:t>
            </a:r>
            <a:r>
              <a:rPr lang="en-US" dirty="0">
                <a:ea typeface="ＭＳ Ｐゴシック" pitchFamily="-109" charset="-128"/>
                <a:cs typeface="ＭＳ Ｐゴシック" pitchFamily="-109" charset="-128"/>
              </a:rPr>
              <a:t> </a:t>
            </a:r>
            <a:r>
              <a:rPr lang="en-US" dirty="0" err="1">
                <a:ea typeface="ＭＳ Ｐゴシック" pitchFamily="-109" charset="-128"/>
                <a:cs typeface="ＭＳ Ｐゴシック" pitchFamily="-109" charset="-128"/>
              </a:rPr>
              <a:t>Schön</a:t>
            </a:r>
            <a:r>
              <a:rPr lang="en-US" dirty="0">
                <a:ea typeface="ＭＳ Ｐゴシック" pitchFamily="-109" charset="-128"/>
                <a:cs typeface="ＭＳ Ｐゴシック" pitchFamily="-109" charset="-128"/>
              </a:rPr>
              <a:t> </a:t>
            </a:r>
            <a:endParaRPr lang="en-US" dirty="0"/>
          </a:p>
        </p:txBody>
      </p:sp>
      <p:pic>
        <p:nvPicPr>
          <p:cNvPr id="11" name="Picture 10"/>
          <p:cNvPicPr>
            <a:picLocks noChangeAspect="1"/>
          </p:cNvPicPr>
          <p:nvPr/>
        </p:nvPicPr>
        <p:blipFill>
          <a:blip r:embed="rId4"/>
          <a:stretch>
            <a:fillRect/>
          </a:stretch>
        </p:blipFill>
        <p:spPr>
          <a:xfrm>
            <a:off x="137427" y="5054600"/>
            <a:ext cx="5334000" cy="533400"/>
          </a:xfrm>
          <a:prstGeom prst="rect">
            <a:avLst/>
          </a:prstGeom>
        </p:spPr>
      </p:pic>
    </p:spTree>
    <p:extLst>
      <p:ext uri="{BB962C8B-B14F-4D97-AF65-F5344CB8AC3E}">
        <p14:creationId xmlns:p14="http://schemas.microsoft.com/office/powerpoint/2010/main" val="411912275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fontScale="92500"/>
          </a:bodyPr>
          <a:lstStyle/>
          <a:p>
            <a:pPr>
              <a:spcBef>
                <a:spcPct val="20000"/>
              </a:spcBef>
            </a:pPr>
            <a:r>
              <a:rPr lang="en-US" sz="2000" b="1" dirty="0" smtClean="0">
                <a:solidFill>
                  <a:srgbClr val="FFFFFF"/>
                </a:solidFill>
                <a:latin typeface="Trajan Pro"/>
                <a:ea typeface="Helvetica" pitchFamily="36" charset="0"/>
                <a:cs typeface="Trajan Pro"/>
              </a:rPr>
              <a:t>Section 5				       Declining Fashion: New York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6" name="Picture 5"/>
          <p:cNvPicPr>
            <a:picLocks noChangeAspect="1"/>
          </p:cNvPicPr>
          <p:nvPr/>
        </p:nvPicPr>
        <p:blipFill>
          <a:blip r:embed="rId3"/>
          <a:stretch>
            <a:fillRect/>
          </a:stretch>
        </p:blipFill>
        <p:spPr>
          <a:xfrm>
            <a:off x="965200" y="1193800"/>
            <a:ext cx="4130258" cy="3949700"/>
          </a:xfrm>
          <a:prstGeom prst="rect">
            <a:avLst/>
          </a:prstGeom>
        </p:spPr>
      </p:pic>
    </p:spTree>
    <p:extLst>
      <p:ext uri="{BB962C8B-B14F-4D97-AF65-F5344CB8AC3E}">
        <p14:creationId xmlns:p14="http://schemas.microsoft.com/office/powerpoint/2010/main" val="150723085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				       Declining Fashion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3"/>
          <a:stretch>
            <a:fillRect/>
          </a:stretch>
        </p:blipFill>
        <p:spPr>
          <a:xfrm>
            <a:off x="5562600" y="673099"/>
            <a:ext cx="3225800" cy="4923589"/>
          </a:xfrm>
          <a:prstGeom prst="rect">
            <a:avLst/>
          </a:prstGeom>
        </p:spPr>
      </p:pic>
      <p:pic>
        <p:nvPicPr>
          <p:cNvPr id="5" name="Picture 4"/>
          <p:cNvPicPr>
            <a:picLocks noChangeAspect="1"/>
          </p:cNvPicPr>
          <p:nvPr/>
        </p:nvPicPr>
        <p:blipFill>
          <a:blip r:embed="rId4"/>
          <a:stretch>
            <a:fillRect/>
          </a:stretch>
        </p:blipFill>
        <p:spPr>
          <a:xfrm>
            <a:off x="-1" y="1600200"/>
            <a:ext cx="5065853" cy="2565400"/>
          </a:xfrm>
          <a:prstGeom prst="rect">
            <a:avLst/>
          </a:prstGeom>
        </p:spPr>
      </p:pic>
    </p:spTree>
    <p:extLst>
      <p:ext uri="{BB962C8B-B14F-4D97-AF65-F5344CB8AC3E}">
        <p14:creationId xmlns:p14="http://schemas.microsoft.com/office/powerpoint/2010/main" val="16806524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				Accelerated growth</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
        <p:nvSpPr>
          <p:cNvPr id="4" name="Rectangle 3"/>
          <p:cNvSpPr/>
          <p:nvPr/>
        </p:nvSpPr>
        <p:spPr>
          <a:xfrm>
            <a:off x="0" y="1041400"/>
            <a:ext cx="4787900" cy="646331"/>
          </a:xfrm>
          <a:prstGeom prst="rect">
            <a:avLst/>
          </a:prstGeom>
        </p:spPr>
        <p:txBody>
          <a:bodyPr wrap="square">
            <a:spAutoFit/>
          </a:bodyPr>
          <a:lstStyle/>
          <a:p>
            <a:r>
              <a:rPr lang="en-US" dirty="0" smtClean="0"/>
              <a:t>we assumed that </a:t>
            </a:r>
            <a:r>
              <a:rPr lang="en-US" i="1" dirty="0" smtClean="0"/>
              <a:t>L = ⟨</a:t>
            </a:r>
            <a:r>
              <a:rPr lang="en-US" i="1" dirty="0" err="1" smtClean="0"/>
              <a:t>k⟩N</a:t>
            </a:r>
            <a:r>
              <a:rPr lang="en-US" i="1" dirty="0" smtClean="0"/>
              <a:t>, where ⟨</a:t>
            </a:r>
            <a:r>
              <a:rPr lang="en-US" i="1" dirty="0" err="1" smtClean="0"/>
              <a:t>k</a:t>
            </a:r>
            <a:r>
              <a:rPr lang="en-US" i="1" dirty="0" smtClean="0"/>
              <a:t>⟩ is independent of time or N.</a:t>
            </a:r>
            <a:endParaRPr lang="en-US" dirty="0"/>
          </a:p>
        </p:txBody>
      </p:sp>
      <p:sp>
        <p:nvSpPr>
          <p:cNvPr id="6" name="Rectangle 5"/>
          <p:cNvSpPr/>
          <p:nvPr/>
        </p:nvSpPr>
        <p:spPr>
          <a:xfrm>
            <a:off x="0" y="1687731"/>
            <a:ext cx="4787900" cy="2585323"/>
          </a:xfrm>
          <a:prstGeom prst="rect">
            <a:avLst/>
          </a:prstGeom>
        </p:spPr>
        <p:txBody>
          <a:bodyPr wrap="square">
            <a:spAutoFit/>
          </a:bodyPr>
          <a:lstStyle/>
          <a:p>
            <a:pPr>
              <a:buFont typeface="Arial"/>
              <a:buChar char="•"/>
            </a:pPr>
            <a:r>
              <a:rPr lang="en-US" dirty="0" smtClean="0"/>
              <a:t>the average degree of the Internet increased from 3.42 (Nov. 1997) to 3.96 (Dec. 1998);</a:t>
            </a:r>
          </a:p>
          <a:p>
            <a:pPr>
              <a:buFont typeface="Arial"/>
              <a:buChar char="•"/>
            </a:pPr>
            <a:endParaRPr lang="en-US" dirty="0" smtClean="0"/>
          </a:p>
          <a:p>
            <a:pPr>
              <a:buFont typeface="Arial"/>
              <a:buChar char="•"/>
            </a:pPr>
            <a:r>
              <a:rPr lang="en-US" dirty="0" smtClean="0"/>
              <a:t>the WWW increased its average degree from 7.22 to 7.86 during five months;</a:t>
            </a:r>
          </a:p>
          <a:p>
            <a:endParaRPr lang="en-US" dirty="0" smtClean="0"/>
          </a:p>
          <a:p>
            <a:pPr>
              <a:buFont typeface="Arial"/>
              <a:buChar char="•"/>
            </a:pPr>
            <a:r>
              <a:rPr lang="en-US" dirty="0" smtClean="0"/>
              <a:t>in metabolic networks the average degree of the metabolites grows approximately linearly with the number of metabolites [33]. </a:t>
            </a:r>
            <a:endParaRPr lang="en-US" dirty="0"/>
          </a:p>
        </p:txBody>
      </p:sp>
      <p:pic>
        <p:nvPicPr>
          <p:cNvPr id="7" name="Picture 6"/>
          <p:cNvPicPr>
            <a:picLocks noChangeAspect="1"/>
          </p:cNvPicPr>
          <p:nvPr/>
        </p:nvPicPr>
        <p:blipFill>
          <a:blip r:embed="rId3"/>
          <a:stretch>
            <a:fillRect/>
          </a:stretch>
        </p:blipFill>
        <p:spPr>
          <a:xfrm>
            <a:off x="6413500" y="1821081"/>
            <a:ext cx="990600" cy="266700"/>
          </a:xfrm>
          <a:prstGeom prst="rect">
            <a:avLst/>
          </a:prstGeom>
        </p:spPr>
      </p:pic>
      <p:pic>
        <p:nvPicPr>
          <p:cNvPr id="8" name="Picture 7"/>
          <p:cNvPicPr>
            <a:picLocks noChangeAspect="1"/>
          </p:cNvPicPr>
          <p:nvPr/>
        </p:nvPicPr>
        <p:blipFill>
          <a:blip r:embed="rId4"/>
          <a:stretch>
            <a:fillRect/>
          </a:stretch>
        </p:blipFill>
        <p:spPr>
          <a:xfrm>
            <a:off x="6413500" y="3136900"/>
            <a:ext cx="1193800" cy="457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				Aging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3"/>
          <a:stretch>
            <a:fillRect/>
          </a:stretch>
        </p:blipFill>
        <p:spPr>
          <a:xfrm>
            <a:off x="609600" y="1135851"/>
            <a:ext cx="2425700" cy="337349"/>
          </a:xfrm>
          <a:prstGeom prst="rect">
            <a:avLst/>
          </a:prstGeom>
        </p:spPr>
      </p:pic>
      <p:pic>
        <p:nvPicPr>
          <p:cNvPr id="6" name="Picture 5"/>
          <p:cNvPicPr>
            <a:picLocks noChangeAspect="1"/>
          </p:cNvPicPr>
          <p:nvPr/>
        </p:nvPicPr>
        <p:blipFill>
          <a:blip r:embed="rId4"/>
          <a:stretch>
            <a:fillRect/>
          </a:stretch>
        </p:blipFill>
        <p:spPr>
          <a:xfrm>
            <a:off x="4381500" y="952500"/>
            <a:ext cx="4762500" cy="3810000"/>
          </a:xfrm>
          <a:prstGeom prst="rect">
            <a:avLst/>
          </a:prstGeom>
        </p:spPr>
      </p:pic>
      <p:sp>
        <p:nvSpPr>
          <p:cNvPr id="7" name="Rectangle 6"/>
          <p:cNvSpPr/>
          <p:nvPr/>
        </p:nvSpPr>
        <p:spPr>
          <a:xfrm>
            <a:off x="0" y="2006600"/>
            <a:ext cx="4572000" cy="2031325"/>
          </a:xfrm>
          <a:prstGeom prst="rect">
            <a:avLst/>
          </a:prstGeom>
        </p:spPr>
        <p:txBody>
          <a:bodyPr>
            <a:spAutoFit/>
          </a:bodyPr>
          <a:lstStyle/>
          <a:p>
            <a:r>
              <a:rPr lang="en-US" i="1" dirty="0" smtClean="0"/>
              <a:t> </a:t>
            </a:r>
            <a:r>
              <a:rPr lang="en-US" b="1" i="1" dirty="0" err="1" smtClean="0"/>
              <a:t>ν</a:t>
            </a:r>
            <a:r>
              <a:rPr lang="en-US" b="1" i="1" dirty="0" smtClean="0"/>
              <a:t>&lt;0:</a:t>
            </a:r>
            <a:r>
              <a:rPr lang="en-US" i="1" dirty="0" smtClean="0"/>
              <a:t>  new nodes attach to older nodes</a:t>
            </a:r>
          </a:p>
          <a:p>
            <a:r>
              <a:rPr lang="en-US" i="1" dirty="0" smtClean="0"/>
              <a:t> </a:t>
            </a:r>
            <a:r>
              <a:rPr lang="en-US" i="1" dirty="0" err="1" smtClean="0">
                <a:sym typeface="Wingdings"/>
              </a:rPr>
              <a:t></a:t>
            </a:r>
            <a:r>
              <a:rPr lang="en-US" i="1" dirty="0" smtClean="0">
                <a:sym typeface="Wingdings"/>
              </a:rPr>
              <a:t> </a:t>
            </a:r>
            <a:r>
              <a:rPr lang="en-US" i="1" dirty="0" smtClean="0"/>
              <a:t>enhances the role of preferential attachment.</a:t>
            </a:r>
          </a:p>
          <a:p>
            <a:endParaRPr lang="en-US" i="1" dirty="0" smtClean="0"/>
          </a:p>
          <a:p>
            <a:r>
              <a:rPr lang="en-US" i="1" dirty="0" err="1" smtClean="0"/>
              <a:t>ν</a:t>
            </a:r>
            <a:r>
              <a:rPr lang="en-US" i="1" dirty="0" smtClean="0"/>
              <a:t>→ −∞ each new node will only connect to the oldest node </a:t>
            </a:r>
            <a:r>
              <a:rPr lang="en-US" i="1" dirty="0" err="1" smtClean="0">
                <a:sym typeface="Wingdings"/>
              </a:rPr>
              <a:t></a:t>
            </a:r>
            <a:r>
              <a:rPr lang="en-US" i="1" dirty="0" smtClean="0">
                <a:sym typeface="Wingdings"/>
              </a:rPr>
              <a:t> </a:t>
            </a:r>
            <a:r>
              <a:rPr lang="en-US" i="1" dirty="0" smtClean="0"/>
              <a:t>hub-and-spoke topology (Fig 6.10a). </a:t>
            </a:r>
            <a:endParaRPr lang="en-US" dirty="0"/>
          </a:p>
        </p:txBody>
      </p:sp>
      <p:sp>
        <p:nvSpPr>
          <p:cNvPr id="8" name="Rectangle 7"/>
          <p:cNvSpPr/>
          <p:nvPr/>
        </p:nvSpPr>
        <p:spPr>
          <a:xfrm>
            <a:off x="0" y="4218127"/>
            <a:ext cx="4572000" cy="1200329"/>
          </a:xfrm>
          <a:prstGeom prst="rect">
            <a:avLst/>
          </a:prstGeom>
        </p:spPr>
        <p:txBody>
          <a:bodyPr>
            <a:spAutoFit/>
          </a:bodyPr>
          <a:lstStyle/>
          <a:p>
            <a:r>
              <a:rPr lang="en-US" b="1" i="1" dirty="0" err="1" smtClean="0"/>
              <a:t>ν</a:t>
            </a:r>
            <a:r>
              <a:rPr lang="en-US" b="1" i="1" dirty="0" smtClean="0"/>
              <a:t>&lt;0:</a:t>
            </a:r>
            <a:r>
              <a:rPr lang="en-US" i="1" dirty="0" smtClean="0"/>
              <a:t> new nodes attach to younger nodes</a:t>
            </a:r>
          </a:p>
          <a:p>
            <a:endParaRPr lang="en-US" i="1" dirty="0" smtClean="0"/>
          </a:p>
          <a:p>
            <a:r>
              <a:rPr lang="en-US" i="1" dirty="0" err="1" smtClean="0"/>
              <a:t>ν</a:t>
            </a:r>
            <a:r>
              <a:rPr lang="en-US" i="1" dirty="0" smtClean="0"/>
              <a:t>→ +∞:  each node will connect to its immediate predecessor (Fig. 6.10a).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3937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4368800" y="-25400"/>
            <a:ext cx="4503815" cy="5715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ext Box 3"/>
          <p:cNvSpPr txBox="1">
            <a:spLocks noChangeArrowheads="1"/>
          </p:cNvSpPr>
          <p:nvPr/>
        </p:nvSpPr>
        <p:spPr bwMode="auto">
          <a:xfrm>
            <a:off x="1035050" y="1225550"/>
            <a:ext cx="2492375" cy="965200"/>
          </a:xfrm>
          <a:prstGeom prst="rect">
            <a:avLst/>
          </a:prstGeom>
          <a:noFill/>
          <a:ln w="9525">
            <a:noFill/>
            <a:miter lim="800000"/>
            <a:headEnd/>
            <a:tailEnd/>
          </a:ln>
        </p:spPr>
        <p:txBody>
          <a:bodyPr wrap="none">
            <a:prstTxWarp prst="textNoShape">
              <a:avLst/>
            </a:prstTxWarp>
            <a:spAutoFit/>
          </a:bodyPr>
          <a:lstStyle/>
          <a:p>
            <a:pPr>
              <a:lnSpc>
                <a:spcPct val="120000"/>
              </a:lnSpc>
            </a:pPr>
            <a:endParaRPr lang="en-US" sz="2400"/>
          </a:p>
          <a:p>
            <a:pPr>
              <a:lnSpc>
                <a:spcPct val="120000"/>
              </a:lnSpc>
            </a:pPr>
            <a:r>
              <a:rPr lang="en-US" sz="2400"/>
              <a:t>					</a:t>
            </a:r>
          </a:p>
        </p:txBody>
      </p:sp>
      <p:sp>
        <p:nvSpPr>
          <p:cNvPr id="74757" name="Text Box 9"/>
          <p:cNvSpPr txBox="1">
            <a:spLocks noChangeArrowheads="1"/>
          </p:cNvSpPr>
          <p:nvPr/>
        </p:nvSpPr>
        <p:spPr bwMode="auto">
          <a:xfrm>
            <a:off x="469900" y="647700"/>
            <a:ext cx="7988300" cy="5336846"/>
          </a:xfrm>
          <a:prstGeom prst="rect">
            <a:avLst/>
          </a:prstGeom>
          <a:noFill/>
          <a:ln w="9525">
            <a:noFill/>
            <a:miter lim="800000"/>
            <a:headEnd/>
            <a:tailEnd/>
          </a:ln>
        </p:spPr>
        <p:txBody>
          <a:bodyPr>
            <a:prstTxWarp prst="textNoShape">
              <a:avLst/>
            </a:prstTxWarp>
            <a:spAutoFit/>
          </a:bodyPr>
          <a:lstStyle/>
          <a:p>
            <a:pPr>
              <a:lnSpc>
                <a:spcPct val="120000"/>
              </a:lnSpc>
            </a:pPr>
            <a:r>
              <a:rPr lang="en-US" b="1" dirty="0">
                <a:solidFill>
                  <a:srgbClr val="FF0000"/>
                </a:solidFill>
                <a:latin typeface="Helvetica" pitchFamily="-84" charset="0"/>
                <a:ea typeface="Helvetica" pitchFamily="-84" charset="0"/>
                <a:cs typeface="Helvetica" pitchFamily="-84" charset="0"/>
              </a:rPr>
              <a:t>The BA model is only a minimal model.</a:t>
            </a:r>
          </a:p>
          <a:p>
            <a:pPr>
              <a:lnSpc>
                <a:spcPct val="120000"/>
              </a:lnSpc>
            </a:pPr>
            <a:r>
              <a:rPr lang="en-US" dirty="0">
                <a:latin typeface="Helvetica" pitchFamily="-84" charset="0"/>
                <a:ea typeface="Helvetica" pitchFamily="-84" charset="0"/>
                <a:cs typeface="Helvetica" pitchFamily="-84" charset="0"/>
              </a:rPr>
              <a:t>Makes the simplest </a:t>
            </a:r>
            <a:r>
              <a:rPr lang="en-US" dirty="0" smtClean="0">
                <a:latin typeface="Helvetica" pitchFamily="-84" charset="0"/>
                <a:ea typeface="Helvetica" pitchFamily="-84" charset="0"/>
                <a:cs typeface="Helvetica" pitchFamily="-84" charset="0"/>
              </a:rPr>
              <a:t>assumptions:</a:t>
            </a:r>
            <a:endParaRPr lang="en-US" dirty="0">
              <a:latin typeface="Helvetica" pitchFamily="-84" charset="0"/>
              <a:ea typeface="Helvetica" pitchFamily="-84" charset="0"/>
              <a:cs typeface="Helvetica" pitchFamily="-84" charset="0"/>
            </a:endParaRPr>
          </a:p>
          <a:p>
            <a:pPr>
              <a:lnSpc>
                <a:spcPct val="140000"/>
              </a:lnSpc>
              <a:buFontTx/>
              <a:buChar char="•"/>
            </a:pPr>
            <a:r>
              <a:rPr lang="en-US" dirty="0">
                <a:latin typeface="Helvetica" pitchFamily="-84" charset="0"/>
                <a:ea typeface="Helvetica" pitchFamily="-84" charset="0"/>
                <a:cs typeface="Helvetica" pitchFamily="-84" charset="0"/>
              </a:rPr>
              <a:t> linear growth</a:t>
            </a:r>
          </a:p>
          <a:p>
            <a:pPr>
              <a:lnSpc>
                <a:spcPct val="140000"/>
              </a:lnSpc>
              <a:buFontTx/>
              <a:buChar char="•"/>
            </a:pPr>
            <a:r>
              <a:rPr lang="en-US" dirty="0">
                <a:latin typeface="Helvetica" pitchFamily="-84" charset="0"/>
                <a:ea typeface="Helvetica" pitchFamily="-84" charset="0"/>
                <a:cs typeface="Helvetica" pitchFamily="-84" charset="0"/>
              </a:rPr>
              <a:t> linear preferential attachment</a:t>
            </a:r>
          </a:p>
          <a:p>
            <a:pPr>
              <a:lnSpc>
                <a:spcPct val="140000"/>
              </a:lnSpc>
              <a:buFontTx/>
              <a:buChar char="•"/>
            </a:pPr>
            <a:endParaRPr lang="en-US" dirty="0">
              <a:latin typeface="Helvetica" pitchFamily="-84" charset="0"/>
              <a:ea typeface="Helvetica" pitchFamily="-84" charset="0"/>
              <a:cs typeface="Helvetica" pitchFamily="-84" charset="0"/>
            </a:endParaRPr>
          </a:p>
          <a:p>
            <a:r>
              <a:rPr lang="en-US" b="1" u="sng" dirty="0">
                <a:solidFill>
                  <a:srgbClr val="FF0000"/>
                </a:solidFill>
                <a:latin typeface="Helvetica" pitchFamily="-84" charset="0"/>
                <a:ea typeface="Helvetica" pitchFamily="-84" charset="0"/>
                <a:cs typeface="Helvetica" pitchFamily="-84" charset="0"/>
              </a:rPr>
              <a:t>Does not capture</a:t>
            </a:r>
          </a:p>
          <a:p>
            <a:r>
              <a:rPr lang="en-US" dirty="0">
                <a:latin typeface="Helvetica" pitchFamily="-84" charset="0"/>
                <a:ea typeface="Helvetica" pitchFamily="-84" charset="0"/>
                <a:cs typeface="Helvetica" pitchFamily="-84" charset="0"/>
              </a:rPr>
              <a:t> 	variations in the shape of the degree distribution</a:t>
            </a:r>
          </a:p>
          <a:p>
            <a:r>
              <a:rPr lang="en-US" dirty="0">
                <a:latin typeface="Helvetica" pitchFamily="-84" charset="0"/>
                <a:ea typeface="Helvetica" pitchFamily="-84" charset="0"/>
                <a:cs typeface="Helvetica" pitchFamily="-84" charset="0"/>
              </a:rPr>
              <a:t>	variations in the degree  exponent</a:t>
            </a:r>
          </a:p>
          <a:p>
            <a:r>
              <a:rPr lang="en-US" dirty="0">
                <a:latin typeface="Helvetica" pitchFamily="-84" charset="0"/>
                <a:ea typeface="Helvetica" pitchFamily="-84" charset="0"/>
                <a:cs typeface="Helvetica" pitchFamily="-84" charset="0"/>
              </a:rPr>
              <a:t>	the size-independent clustering coefficient</a:t>
            </a:r>
          </a:p>
          <a:p>
            <a:endParaRPr lang="en-US" dirty="0">
              <a:solidFill>
                <a:srgbClr val="FF0000"/>
              </a:solidFill>
              <a:latin typeface="Helvetica" pitchFamily="-84" charset="0"/>
              <a:ea typeface="Helvetica" pitchFamily="-84" charset="0"/>
              <a:cs typeface="Helvetica" pitchFamily="-84" charset="0"/>
            </a:endParaRPr>
          </a:p>
          <a:p>
            <a:r>
              <a:rPr lang="en-US" b="1" u="sng" dirty="0">
                <a:solidFill>
                  <a:srgbClr val="FF0000"/>
                </a:solidFill>
                <a:latin typeface="Helvetica" pitchFamily="-84" charset="0"/>
                <a:ea typeface="Helvetica" pitchFamily="-84" charset="0"/>
                <a:cs typeface="Helvetica" pitchFamily="-84" charset="0"/>
              </a:rPr>
              <a:t>Hypothesis</a:t>
            </a:r>
            <a:r>
              <a:rPr lang="en-US" dirty="0">
                <a:solidFill>
                  <a:srgbClr val="FF0000"/>
                </a:solidFill>
                <a:latin typeface="Helvetica" pitchFamily="-84" charset="0"/>
                <a:ea typeface="Helvetica" pitchFamily="-84" charset="0"/>
                <a:cs typeface="Helvetica" pitchFamily="-84" charset="0"/>
              </a:rPr>
              <a:t>: </a:t>
            </a:r>
          </a:p>
          <a:p>
            <a:r>
              <a:rPr lang="en-US" dirty="0">
                <a:solidFill>
                  <a:srgbClr val="FF0000"/>
                </a:solidFill>
                <a:latin typeface="Helvetica" pitchFamily="-84" charset="0"/>
                <a:ea typeface="Helvetica" pitchFamily="-84" charset="0"/>
                <a:cs typeface="Helvetica" pitchFamily="-84" charset="0"/>
              </a:rPr>
              <a:t>The BA model can be adapted to describe most features of real networks. </a:t>
            </a:r>
          </a:p>
          <a:p>
            <a:endParaRPr lang="en-US" dirty="0">
              <a:latin typeface="Helvetica" pitchFamily="-84" charset="0"/>
              <a:ea typeface="Helvetica" pitchFamily="-84" charset="0"/>
              <a:cs typeface="Helvetica" pitchFamily="-84" charset="0"/>
            </a:endParaRPr>
          </a:p>
          <a:p>
            <a:r>
              <a:rPr lang="en-US" dirty="0">
                <a:latin typeface="Helvetica" pitchFamily="-84" charset="0"/>
                <a:ea typeface="Helvetica" pitchFamily="-84" charset="0"/>
                <a:cs typeface="Helvetica" pitchFamily="-84" charset="0"/>
              </a:rPr>
              <a:t>We need to incorporate mechanisms that are known to take place in real networks: addition of links without new nodes, link rewiring,  link removal; node removal, constraints or optimization</a:t>
            </a:r>
          </a:p>
          <a:p>
            <a:pPr lvl="4">
              <a:buFontTx/>
              <a:buChar char="•"/>
            </a:pPr>
            <a:endParaRPr lang="en-US" sz="2400" dirty="0">
              <a:latin typeface="Helvetica" pitchFamily="-84" charset="0"/>
              <a:ea typeface="Helvetica" pitchFamily="-84" charset="0"/>
              <a:cs typeface="Helvetica" pitchFamily="-84" charset="0"/>
            </a:endParaRPr>
          </a:p>
        </p:txBody>
      </p:sp>
      <p:graphicFrame>
        <p:nvGraphicFramePr>
          <p:cNvPr id="74754" name="Object 1024"/>
          <p:cNvGraphicFramePr>
            <a:graphicFrameLocks noChangeAspect="1"/>
          </p:cNvGraphicFramePr>
          <p:nvPr/>
        </p:nvGraphicFramePr>
        <p:xfrm>
          <a:off x="6365875" y="1397000"/>
          <a:ext cx="1301750" cy="449263"/>
        </p:xfrm>
        <a:graphic>
          <a:graphicData uri="http://schemas.openxmlformats.org/presentationml/2006/ole">
            <mc:AlternateContent xmlns:mc="http://schemas.openxmlformats.org/markup-compatibility/2006">
              <mc:Choice xmlns:v="urn:schemas-microsoft-com:vml" Requires="v">
                <p:oleObj spid="_x0000_s74777" name="Equation" r:id="rId3" imgW="609480" imgH="253800" progId="Equation.3">
                  <p:embed/>
                </p:oleObj>
              </mc:Choice>
              <mc:Fallback>
                <p:oleObj name="Equation" r:id="rId3" imgW="609480" imgH="25380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875" y="1397000"/>
                        <a:ext cx="1301750"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5" name="Object 1025"/>
          <p:cNvGraphicFramePr>
            <a:graphicFrameLocks noChangeAspect="1"/>
          </p:cNvGraphicFramePr>
          <p:nvPr/>
        </p:nvGraphicFramePr>
        <p:xfrm>
          <a:off x="6169025" y="1804988"/>
          <a:ext cx="1511300" cy="411162"/>
        </p:xfrm>
        <a:graphic>
          <a:graphicData uri="http://schemas.openxmlformats.org/presentationml/2006/ole">
            <mc:AlternateContent xmlns:mc="http://schemas.openxmlformats.org/markup-compatibility/2006">
              <mc:Choice xmlns:v="urn:schemas-microsoft-com:vml" Requires="v">
                <p:oleObj spid="_x0000_s74778" name="Equation" r:id="rId5" imgW="698400" imgH="228600" progId="Equation.3">
                  <p:embed/>
                </p:oleObj>
              </mc:Choice>
              <mc:Fallback>
                <p:oleObj name="Equation" r:id="rId5" imgW="698400" imgH="228600"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9025" y="1804988"/>
                        <a:ext cx="1511300" cy="411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74759"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EVOLVING NETWORK MODELS</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smtClean="0">
                <a:latin typeface="Trajan Pro"/>
                <a:cs typeface="Trajan Pro"/>
              </a:rPr>
              <a:t>Summary</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5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127212247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fontScale="92500"/>
          </a:bodyPr>
          <a:lstStyle/>
          <a:p>
            <a:pPr>
              <a:spcBef>
                <a:spcPct val="20000"/>
              </a:spcBef>
            </a:pPr>
            <a:r>
              <a:rPr lang="en-US" sz="2000" b="1" dirty="0" smtClean="0">
                <a:solidFill>
                  <a:srgbClr val="FFFFFF"/>
                </a:solidFill>
                <a:latin typeface="Trajan Pro"/>
                <a:ea typeface="Helvetica" pitchFamily="36" charset="0"/>
                <a:cs typeface="Trajan Pro"/>
              </a:rPr>
              <a:t>Section 6					summary	: Topological Diversity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3"/>
          <a:stretch>
            <a:fillRect/>
          </a:stretch>
        </p:blipFill>
        <p:spPr>
          <a:xfrm>
            <a:off x="279400" y="1015999"/>
            <a:ext cx="7518400" cy="397198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fontScale="92500"/>
          </a:bodyPr>
          <a:lstStyle/>
          <a:p>
            <a:pPr>
              <a:spcBef>
                <a:spcPct val="20000"/>
              </a:spcBef>
            </a:pPr>
            <a:r>
              <a:rPr lang="en-US" sz="2000" b="1" dirty="0" smtClean="0">
                <a:solidFill>
                  <a:srgbClr val="FFFFFF"/>
                </a:solidFill>
                <a:latin typeface="Trajan Pro"/>
                <a:ea typeface="Helvetica" pitchFamily="36" charset="0"/>
                <a:cs typeface="Trajan Pro"/>
              </a:rPr>
              <a:t>Section 6					summary	: Topological Diversity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596900" y="977899"/>
            <a:ext cx="6311900" cy="4581535"/>
          </a:xfrm>
          <a:prstGeom prst="rect">
            <a:avLst/>
          </a:prstGeom>
        </p:spPr>
      </p:pic>
    </p:spTree>
    <p:extLst>
      <p:ext uri="{BB962C8B-B14F-4D97-AF65-F5344CB8AC3E}">
        <p14:creationId xmlns:p14="http://schemas.microsoft.com/office/powerpoint/2010/main" val="2661787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fontScale="92500"/>
          </a:bodyPr>
          <a:lstStyle/>
          <a:p>
            <a:pPr>
              <a:spcBef>
                <a:spcPct val="20000"/>
              </a:spcBef>
            </a:pPr>
            <a:r>
              <a:rPr lang="en-US" sz="2000" b="1" dirty="0" smtClean="0">
                <a:solidFill>
                  <a:srgbClr val="FFFFFF"/>
                </a:solidFill>
                <a:latin typeface="Trajan Pro"/>
                <a:ea typeface="Helvetica" pitchFamily="36" charset="0"/>
                <a:cs typeface="Trajan Pro"/>
              </a:rPr>
              <a:t>Section 6					summary	: Topological Diversity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3"/>
          <a:stretch>
            <a:fillRect/>
          </a:stretch>
        </p:blipFill>
        <p:spPr>
          <a:xfrm>
            <a:off x="1155700" y="797354"/>
            <a:ext cx="6705600" cy="4732180"/>
          </a:xfrm>
          <a:prstGeom prst="rect">
            <a:avLst/>
          </a:prstGeom>
        </p:spPr>
      </p:pic>
    </p:spTree>
    <p:extLst>
      <p:ext uri="{BB962C8B-B14F-4D97-AF65-F5344CB8AC3E}">
        <p14:creationId xmlns:p14="http://schemas.microsoft.com/office/powerpoint/2010/main" val="411112607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					summary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3"/>
          <a:stretch>
            <a:fillRect/>
          </a:stretch>
        </p:blipFill>
        <p:spPr>
          <a:xfrm>
            <a:off x="76199" y="1244600"/>
            <a:ext cx="9030203" cy="3733800"/>
          </a:xfrm>
          <a:prstGeom prst="rect">
            <a:avLst/>
          </a:prstGeom>
        </p:spPr>
      </p:pic>
    </p:spTree>
    <p:extLst>
      <p:ext uri="{BB962C8B-B14F-4D97-AF65-F5344CB8AC3E}">
        <p14:creationId xmlns:p14="http://schemas.microsoft.com/office/powerpoint/2010/main" val="358761910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0" name="Object 3"/>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spid="_x0000_s94224" name="Equation" r:id="rId3" imgW="114120" imgH="215640" progId="Equation.3">
                  <p:embed/>
                </p:oleObj>
              </mc:Choice>
              <mc:Fallback>
                <p:oleObj name="Equation" r:id="rId3" imgW="11412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1" name="Text Box 4"/>
          <p:cNvSpPr txBox="1">
            <a:spLocks noChangeArrowheads="1"/>
          </p:cNvSpPr>
          <p:nvPr/>
        </p:nvSpPr>
        <p:spPr bwMode="auto">
          <a:xfrm>
            <a:off x="731838" y="914400"/>
            <a:ext cx="7851775" cy="3140075"/>
          </a:xfrm>
          <a:prstGeom prst="rect">
            <a:avLst/>
          </a:prstGeom>
          <a:noFill/>
          <a:ln w="9525">
            <a:noFill/>
            <a:miter lim="800000"/>
            <a:headEnd/>
            <a:tailEnd/>
          </a:ln>
        </p:spPr>
        <p:txBody>
          <a:bodyPr>
            <a:prstTxWarp prst="textNoShape">
              <a:avLst/>
            </a:prstTxWarp>
            <a:spAutoFit/>
          </a:bodyPr>
          <a:lstStyle/>
          <a:p>
            <a:pPr marL="457200" indent="-457200">
              <a:buFontTx/>
              <a:buAutoNum type="arabicPeriod"/>
            </a:pPr>
            <a:r>
              <a:rPr lang="en-US" dirty="0">
                <a:latin typeface="Helvetica" pitchFamily="-84" charset="0"/>
                <a:ea typeface="Helvetica" pitchFamily="-84" charset="0"/>
                <a:cs typeface="Helvetica" pitchFamily="-84" charset="0"/>
              </a:rPr>
              <a:t> There is no universal exponent characterizing all networks.</a:t>
            </a:r>
          </a:p>
          <a:p>
            <a:pPr marL="457200" indent="-457200">
              <a:buFontTx/>
              <a:buAutoNum type="arabicPeriod"/>
            </a:pPr>
            <a:endParaRPr lang="en-US" dirty="0">
              <a:latin typeface="Helvetica" pitchFamily="-84" charset="0"/>
              <a:ea typeface="Helvetica" pitchFamily="-84" charset="0"/>
              <a:cs typeface="Helvetica" pitchFamily="-84" charset="0"/>
            </a:endParaRPr>
          </a:p>
          <a:p>
            <a:pPr marL="457200" indent="-457200">
              <a:buFontTx/>
              <a:buAutoNum type="arabicPeriod"/>
            </a:pPr>
            <a:r>
              <a:rPr lang="en-US" dirty="0">
                <a:latin typeface="Helvetica" pitchFamily="-84" charset="0"/>
                <a:ea typeface="Helvetica" pitchFamily="-84" charset="0"/>
                <a:cs typeface="Helvetica" pitchFamily="-84" charset="0"/>
              </a:rPr>
              <a:t>Growth and preferential attachment are responsible for the emergence of the scale-free property.</a:t>
            </a:r>
          </a:p>
          <a:p>
            <a:pPr marL="457200" indent="-457200">
              <a:buFontTx/>
              <a:buAutoNum type="arabicPeriod"/>
            </a:pPr>
            <a:r>
              <a:rPr lang="en-US" dirty="0">
                <a:latin typeface="Helvetica" pitchFamily="-84" charset="0"/>
                <a:ea typeface="Helvetica" pitchFamily="-84" charset="0"/>
                <a:cs typeface="Helvetica" pitchFamily="-84" charset="0"/>
              </a:rPr>
              <a:t>The origins of the preferential attachment is system-dependent.</a:t>
            </a:r>
          </a:p>
          <a:p>
            <a:pPr marL="457200" indent="-457200">
              <a:buFontTx/>
              <a:buAutoNum type="arabicPeriod"/>
            </a:pPr>
            <a:r>
              <a:rPr lang="en-US" dirty="0">
                <a:latin typeface="Helvetica" pitchFamily="-84" charset="0"/>
                <a:ea typeface="Helvetica" pitchFamily="-84" charset="0"/>
                <a:cs typeface="Helvetica" pitchFamily="-84" charset="0"/>
              </a:rPr>
              <a:t> Modeling real networks:</a:t>
            </a:r>
          </a:p>
          <a:p>
            <a:pPr marL="1828800" lvl="3" indent="-457200">
              <a:buFontTx/>
              <a:buChar char="•"/>
            </a:pPr>
            <a:r>
              <a:rPr lang="en-US" dirty="0">
                <a:latin typeface="Helvetica" pitchFamily="-84" charset="0"/>
                <a:ea typeface="Helvetica" pitchFamily="-84" charset="0"/>
                <a:cs typeface="Helvetica" pitchFamily="-84" charset="0"/>
              </a:rPr>
              <a:t> identify the microscopic processes that take place in the system</a:t>
            </a:r>
          </a:p>
          <a:p>
            <a:pPr marL="1828800" lvl="3" indent="-457200">
              <a:buFontTx/>
              <a:buChar char="•"/>
            </a:pPr>
            <a:r>
              <a:rPr lang="en-US" dirty="0">
                <a:latin typeface="Helvetica" pitchFamily="-84" charset="0"/>
                <a:ea typeface="Helvetica" pitchFamily="-84" charset="0"/>
                <a:cs typeface="Helvetica" pitchFamily="-84" charset="0"/>
              </a:rPr>
              <a:t> measure their frequency from real data</a:t>
            </a:r>
          </a:p>
          <a:p>
            <a:pPr marL="1828800" lvl="3" indent="-457200">
              <a:buFontTx/>
              <a:buChar char="•"/>
            </a:pPr>
            <a:r>
              <a:rPr lang="en-US" dirty="0">
                <a:latin typeface="Helvetica" pitchFamily="-84" charset="0"/>
                <a:ea typeface="Helvetica" pitchFamily="-84" charset="0"/>
                <a:cs typeface="Helvetica" pitchFamily="-84" charset="0"/>
              </a:rPr>
              <a:t> develop dynamical models that capture these </a:t>
            </a:r>
          </a:p>
          <a:p>
            <a:pPr marL="1828800" lvl="3" indent="-457200"/>
            <a:r>
              <a:rPr lang="en-US" dirty="0">
                <a:latin typeface="Helvetica" pitchFamily="-84" charset="0"/>
                <a:ea typeface="Helvetica" pitchFamily="-84" charset="0"/>
                <a:cs typeface="Helvetica" pitchFamily="-84" charset="0"/>
              </a:rPr>
              <a:t>       processes.  </a:t>
            </a:r>
          </a:p>
        </p:txBody>
      </p:sp>
      <p:sp>
        <p:nvSpPr>
          <p:cNvPr id="94212" name="TextBox 4"/>
          <p:cNvSpPr txBox="1">
            <a:spLocks noChangeArrowheads="1"/>
          </p:cNvSpPr>
          <p:nvPr/>
        </p:nvSpPr>
        <p:spPr bwMode="auto">
          <a:xfrm>
            <a:off x="731838" y="4054475"/>
            <a:ext cx="7851775" cy="646113"/>
          </a:xfrm>
          <a:prstGeom prst="rect">
            <a:avLst/>
          </a:prstGeom>
          <a:noFill/>
          <a:ln w="9525">
            <a:noFill/>
            <a:miter lim="800000"/>
            <a:headEnd/>
            <a:tailEnd/>
          </a:ln>
        </p:spPr>
        <p:txBody>
          <a:bodyPr>
            <a:prstTxWarp prst="textNoShape">
              <a:avLst/>
            </a:prstTxWarp>
            <a:spAutoFit/>
          </a:bodyPr>
          <a:lstStyle/>
          <a:p>
            <a:r>
              <a:rPr lang="hu-HU">
                <a:latin typeface="Helvetica" pitchFamily="-84" charset="0"/>
                <a:ea typeface="Helvetica" pitchFamily="-84" charset="0"/>
                <a:cs typeface="Helvetica" pitchFamily="-84" charset="0"/>
              </a:rPr>
              <a:t>5. If the model is correct, it should correctly predict not only the degree exponent, but both small and large k-cutoffs.</a:t>
            </a:r>
          </a:p>
        </p:txBody>
      </p:sp>
      <p:sp>
        <p:nvSpPr>
          <p:cNvPr id="6"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
        <p:nvSpPr>
          <p:cNvPr id="94214" name="Subtitle 2"/>
          <p:cNvSpPr txBox="1">
            <a:spLocks/>
          </p:cNvSpPr>
          <p:nvPr/>
        </p:nvSpPr>
        <p:spPr bwMode="auto">
          <a:xfrm>
            <a:off x="0" y="152400"/>
            <a:ext cx="9144000" cy="419100"/>
          </a:xfrm>
          <a:prstGeom prst="rect">
            <a:avLst/>
          </a:prstGeom>
          <a:solidFill>
            <a:srgbClr val="FF0000"/>
          </a:solidFill>
          <a:ln w="9525">
            <a:noFill/>
            <a:miter lim="800000"/>
            <a:headEnd/>
            <a:tailEnd/>
          </a:ln>
        </p:spPr>
        <p:txBody>
          <a:bodyPr>
            <a:prstTxWarp prst="textNoShape">
              <a:avLst/>
            </a:prstTxWarp>
          </a:bodyPr>
          <a:lstStyle/>
          <a:p>
            <a:pPr>
              <a:spcBef>
                <a:spcPct val="20000"/>
              </a:spcBef>
            </a:pPr>
            <a:r>
              <a:rPr lang="en-US" sz="2000" b="1">
                <a:solidFill>
                  <a:schemeClr val="bg1"/>
                </a:solidFill>
                <a:latin typeface="Helvetica" pitchFamily="-84" charset="0"/>
                <a:ea typeface="Helvetica" pitchFamily="-84" charset="0"/>
                <a:cs typeface="Helvetica" pitchFamily="-84" charset="0"/>
              </a:rPr>
              <a:t>LESSONS LEARNED: evolving network models</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0" y="2032000"/>
            <a:ext cx="9144000" cy="952500"/>
          </a:xfrm>
        </p:spPr>
        <p:txBody>
          <a:bodyPr/>
          <a:lstStyle/>
          <a:p>
            <a:pPr>
              <a:defRPr/>
            </a:pPr>
            <a:r>
              <a:rPr lang="en-US" sz="8500" b="1" dirty="0" smtClean="0">
                <a:latin typeface="Helvetica"/>
                <a:ea typeface="+mj-ea"/>
                <a:cs typeface="Helvetica"/>
              </a:rPr>
              <a:t>The end</a:t>
            </a:r>
          </a:p>
        </p:txBody>
      </p:sp>
      <p:graphicFrame>
        <p:nvGraphicFramePr>
          <p:cNvPr id="97282" name="Object 3"/>
          <p:cNvGraphicFramePr>
            <a:graphicFrameLocks noChangeAspect="1"/>
          </p:cNvGraphicFramePr>
          <p:nvPr/>
        </p:nvGraphicFramePr>
        <p:xfrm>
          <a:off x="4657725" y="1716088"/>
          <a:ext cx="223838" cy="352425"/>
        </p:xfrm>
        <a:graphic>
          <a:graphicData uri="http://schemas.openxmlformats.org/presentationml/2006/ole">
            <mc:AlternateContent xmlns:mc="http://schemas.openxmlformats.org/markup-compatibility/2006">
              <mc:Choice xmlns:v="urn:schemas-microsoft-com:vml" Requires="v">
                <p:oleObj spid="_x0000_s97296" name="Equation" r:id="rId3" imgW="114120" imgH="215640" progId="Equation.3">
                  <p:embed/>
                </p:oleObj>
              </mc:Choice>
              <mc:Fallback>
                <p:oleObj name="Equation" r:id="rId3" imgW="11412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1716088"/>
                        <a:ext cx="223838"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a:spLocks noChangeArrowheads="1"/>
          </p:cNvSpPr>
          <p:nvPr/>
        </p:nvSpPr>
        <p:spPr bwMode="auto">
          <a:xfrm>
            <a:off x="5638800" y="5400675"/>
            <a:ext cx="3429000" cy="230188"/>
          </a:xfrm>
          <a:prstGeom prst="rect">
            <a:avLst/>
          </a:prstGeom>
          <a:noFill/>
          <a:ln w="9525">
            <a:noFill/>
            <a:miter lim="800000"/>
            <a:headEnd/>
            <a:tailEnd/>
          </a:ln>
        </p:spPr>
        <p:txBody>
          <a:bodyPr>
            <a:prstTxWarp prst="textNoShape">
              <a:avLst/>
            </a:prstTxWarp>
            <a:spAutoFit/>
          </a:bodyPr>
          <a:lstStyle/>
          <a:p>
            <a:pPr algn="r">
              <a:defRPr/>
            </a:pPr>
            <a:r>
              <a:rPr lang="en-US" sz="900" b="1" dirty="0">
                <a:solidFill>
                  <a:schemeClr val="bg1">
                    <a:lumMod val="65000"/>
                  </a:schemeClr>
                </a:solidFill>
                <a:latin typeface="Helvetica" pitchFamily="-111" charset="0"/>
                <a:ea typeface="Helvetica" pitchFamily="-111" charset="0"/>
                <a:cs typeface="Helvetica" pitchFamily="-111" charset="0"/>
              </a:rPr>
              <a:t>Network Science: Evolving Network Models </a:t>
            </a:r>
            <a:endParaRPr lang="en-US" sz="600" i="1" dirty="0">
              <a:solidFill>
                <a:schemeClr val="bg1">
                  <a:lumMod val="65000"/>
                </a:schemeClr>
              </a:solidFill>
              <a:latin typeface="Helvetica" pitchFamily="-111" charset="0"/>
              <a:ea typeface="Helvetica" pitchFamily="-111" charset="0"/>
              <a:cs typeface="Helvetica" pitchFamily="-111" charset="0"/>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34225"/>
            <a:ext cx="9144000" cy="1446550"/>
          </a:xfrm>
          <a:prstGeom prst="rect">
            <a:avLst/>
          </a:prstGeom>
          <a:noFill/>
        </p:spPr>
        <p:txBody>
          <a:bodyPr wrap="square" rtlCol="0">
            <a:spAutoFit/>
          </a:bodyPr>
          <a:lstStyle/>
          <a:p>
            <a:pPr algn="ctr"/>
            <a:r>
              <a:rPr lang="en-US" sz="4400" dirty="0" err="1" smtClean="0">
                <a:latin typeface="Trajan Pro"/>
                <a:cs typeface="Trajan Pro"/>
              </a:rPr>
              <a:t>Bianconi</a:t>
            </a:r>
            <a:r>
              <a:rPr lang="en-US" sz="4400" dirty="0" smtClean="0">
                <a:latin typeface="Trajan Pro"/>
                <a:cs typeface="Trajan Pro"/>
              </a:rPr>
              <a:t>-Barabasi model</a:t>
            </a:r>
          </a:p>
          <a:p>
            <a:pPr algn="ctr"/>
            <a:endParaRPr lang="hu-HU" sz="4400" b="1" dirty="0">
              <a:solidFill>
                <a:srgbClr val="FF0000"/>
              </a:solidFill>
              <a:latin typeface="Helvetica"/>
              <a:cs typeface="Helvetica"/>
            </a:endParaRPr>
          </a:p>
        </p:txBody>
      </p:sp>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6.2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Freeform 11"/>
          <p:cNvSpPr>
            <a:spLocks noChangeArrowheads="1"/>
          </p:cNvSpPr>
          <p:nvPr/>
        </p:nvSpPr>
        <p:spPr bwMode="auto">
          <a:xfrm>
            <a:off x="1744663" y="3735388"/>
            <a:ext cx="5135562" cy="1881187"/>
          </a:xfrm>
          <a:custGeom>
            <a:avLst/>
            <a:gdLst>
              <a:gd name="T0" fmla="*/ 0 w 5136444"/>
              <a:gd name="T1" fmla="*/ 1877367 h 2257778"/>
              <a:gd name="T2" fmla="*/ 101362 w 5136444"/>
              <a:gd name="T3" fmla="*/ 1764725 h 2257778"/>
              <a:gd name="T4" fmla="*/ 320964 w 5136444"/>
              <a:gd name="T5" fmla="*/ 1595761 h 2257778"/>
              <a:gd name="T6" fmla="*/ 557456 w 5136444"/>
              <a:gd name="T7" fmla="*/ 1440878 h 2257778"/>
              <a:gd name="T8" fmla="*/ 996671 w 5136444"/>
              <a:gd name="T9" fmla="*/ 1229676 h 2257778"/>
              <a:gd name="T10" fmla="*/ 1351416 w 5136444"/>
              <a:gd name="T11" fmla="*/ 1060715 h 2257778"/>
              <a:gd name="T12" fmla="*/ 1486555 w 5136444"/>
              <a:gd name="T13" fmla="*/ 990312 h 2257778"/>
              <a:gd name="T14" fmla="*/ 2111585 w 5136444"/>
              <a:gd name="T15" fmla="*/ 736869 h 2257778"/>
              <a:gd name="T16" fmla="*/ 2787290 w 5136444"/>
              <a:gd name="T17" fmla="*/ 469343 h 2257778"/>
              <a:gd name="T18" fmla="*/ 3260286 w 5136444"/>
              <a:gd name="T19" fmla="*/ 328536 h 2257778"/>
              <a:gd name="T20" fmla="*/ 3817744 w 5136444"/>
              <a:gd name="T21" fmla="*/ 215892 h 2257778"/>
              <a:gd name="T22" fmla="*/ 4324525 w 5136444"/>
              <a:gd name="T23" fmla="*/ 89172 h 2257778"/>
              <a:gd name="T24" fmla="*/ 4746840 w 5136444"/>
              <a:gd name="T25" fmla="*/ 32856 h 2257778"/>
              <a:gd name="T26" fmla="*/ 5050909 w 5136444"/>
              <a:gd name="T27" fmla="*/ 4692 h 2257778"/>
              <a:gd name="T28" fmla="*/ 5118479 w 5136444"/>
              <a:gd name="T29" fmla="*/ 4692 h 2257778"/>
              <a:gd name="T30" fmla="*/ 5084695 w 5136444"/>
              <a:gd name="T31" fmla="*/ 18769 h 22577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6444"/>
              <a:gd name="T49" fmla="*/ 0 h 2257778"/>
              <a:gd name="T50" fmla="*/ 5136444 w 5136444"/>
              <a:gd name="T51" fmla="*/ 2257778 h 22577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6444" h="2257778">
                <a:moveTo>
                  <a:pt x="0" y="2257778"/>
                </a:moveTo>
                <a:cubicBezTo>
                  <a:pt x="23989" y="2218267"/>
                  <a:pt x="47978" y="2178756"/>
                  <a:pt x="101600" y="2122311"/>
                </a:cubicBezTo>
                <a:cubicBezTo>
                  <a:pt x="155222" y="2065867"/>
                  <a:pt x="245534" y="1984022"/>
                  <a:pt x="321734" y="1919111"/>
                </a:cubicBezTo>
                <a:cubicBezTo>
                  <a:pt x="397934" y="1854200"/>
                  <a:pt x="445911" y="1806222"/>
                  <a:pt x="558800" y="1732844"/>
                </a:cubicBezTo>
                <a:cubicBezTo>
                  <a:pt x="671689" y="1659466"/>
                  <a:pt x="999067" y="1478844"/>
                  <a:pt x="999067" y="1478844"/>
                </a:cubicBezTo>
                <a:lnTo>
                  <a:pt x="1354667" y="1275644"/>
                </a:lnTo>
                <a:cubicBezTo>
                  <a:pt x="1436511" y="1227666"/>
                  <a:pt x="1363134" y="1255889"/>
                  <a:pt x="1490134" y="1190978"/>
                </a:cubicBezTo>
                <a:cubicBezTo>
                  <a:pt x="1617134" y="1126067"/>
                  <a:pt x="2116667" y="886178"/>
                  <a:pt x="2116667" y="886178"/>
                </a:cubicBezTo>
                <a:cubicBezTo>
                  <a:pt x="2333978" y="781756"/>
                  <a:pt x="2602089" y="646289"/>
                  <a:pt x="2794000" y="564444"/>
                </a:cubicBezTo>
                <a:cubicBezTo>
                  <a:pt x="2985911" y="482600"/>
                  <a:pt x="3095978" y="445911"/>
                  <a:pt x="3268134" y="395111"/>
                </a:cubicBezTo>
                <a:cubicBezTo>
                  <a:pt x="3440290" y="344311"/>
                  <a:pt x="3649134" y="307622"/>
                  <a:pt x="3826934" y="259644"/>
                </a:cubicBezTo>
                <a:cubicBezTo>
                  <a:pt x="4004734" y="211666"/>
                  <a:pt x="4179712" y="143933"/>
                  <a:pt x="4334934" y="107244"/>
                </a:cubicBezTo>
                <a:cubicBezTo>
                  <a:pt x="4490156" y="70555"/>
                  <a:pt x="4636912" y="56444"/>
                  <a:pt x="4758267" y="39511"/>
                </a:cubicBezTo>
                <a:cubicBezTo>
                  <a:pt x="4879623" y="22578"/>
                  <a:pt x="5000978" y="11288"/>
                  <a:pt x="5063067" y="5644"/>
                </a:cubicBezTo>
                <a:cubicBezTo>
                  <a:pt x="5125156" y="0"/>
                  <a:pt x="5125156" y="2822"/>
                  <a:pt x="5130800" y="5644"/>
                </a:cubicBezTo>
                <a:cubicBezTo>
                  <a:pt x="5136444" y="8466"/>
                  <a:pt x="5116689" y="15522"/>
                  <a:pt x="5096934" y="22578"/>
                </a:cubicBezTo>
              </a:path>
            </a:pathLst>
          </a:custGeom>
          <a:noFill/>
          <a:ln w="12700">
            <a:noFill/>
            <a:round/>
            <a:headEnd/>
            <a:tailEnd/>
          </a:ln>
        </p:spPr>
        <p:txBody>
          <a:bodyPr wrap="none">
            <a:prstTxWarp prst="textNoShape">
              <a:avLst/>
            </a:prstTxWarp>
          </a:bodyPr>
          <a:lstStyle/>
          <a:p>
            <a:pPr algn="ctr" defTabSz="914400" eaLnBrk="0" hangingPunct="0">
              <a:spcBef>
                <a:spcPct val="50000"/>
              </a:spcBef>
            </a:pPr>
            <a:endParaRPr lang="hu-HU" sz="2400" b="1">
              <a:solidFill>
                <a:srgbClr val="000000"/>
              </a:solidFill>
              <a:latin typeface="Times New Roman" pitchFamily="-84" charset="0"/>
              <a:ea typeface="Gulim" charset="0"/>
              <a:cs typeface="Gulim" charset="0"/>
            </a:endParaRPr>
          </a:p>
        </p:txBody>
      </p:sp>
      <p:sp>
        <p:nvSpPr>
          <p:cNvPr id="14" name="Arc 13"/>
          <p:cNvSpPr/>
          <p:nvPr/>
        </p:nvSpPr>
        <p:spPr bwMode="auto">
          <a:xfrm>
            <a:off x="3090863" y="946150"/>
            <a:ext cx="1963737" cy="1354138"/>
          </a:xfrm>
          <a:prstGeom prst="arc">
            <a:avLst/>
          </a:prstGeom>
          <a:noFill/>
          <a:ln w="12700" cap="flat" cmpd="sng" algn="ctr">
            <a:noFill/>
            <a:prstDash val="solid"/>
            <a:round/>
            <a:headEnd type="none" w="med" len="med"/>
            <a:tailEnd type="none" w="med" len="med"/>
          </a:ln>
          <a:effectLst/>
        </p:spPr>
        <p:txBody>
          <a:bodyPr wrap="none">
            <a:prstTxWarp prst="textNoShape">
              <a:avLst/>
            </a:prstTxWarp>
          </a:bodyPr>
          <a:lstStyle/>
          <a:p>
            <a:pPr algn="ctr" defTabSz="914400" eaLnBrk="0" hangingPunct="0">
              <a:spcBef>
                <a:spcPct val="50000"/>
              </a:spcBef>
              <a:defRPr/>
            </a:pPr>
            <a:endParaRPr lang="en-US" sz="2400" b="1">
              <a:solidFill>
                <a:srgbClr val="000000"/>
              </a:solidFill>
              <a:latin typeface="Times New Roman" pitchFamily="-112" charset="0"/>
              <a:ea typeface="Gulim" pitchFamily="34" charset="-127"/>
              <a:cs typeface="Gulim" pitchFamily="34" charset="-127"/>
            </a:endParaRPr>
          </a:p>
        </p:txBody>
      </p:sp>
      <p:sp>
        <p:nvSpPr>
          <p:cNvPr id="15" name="Arc 14"/>
          <p:cNvSpPr/>
          <p:nvPr/>
        </p:nvSpPr>
        <p:spPr bwMode="auto">
          <a:xfrm rot="16200000">
            <a:off x="6627019" y="-621506"/>
            <a:ext cx="2681288" cy="11430000"/>
          </a:xfrm>
          <a:prstGeom prst="arc">
            <a:avLst>
              <a:gd name="adj1" fmla="val 16200000"/>
              <a:gd name="adj2" fmla="val 21459515"/>
            </a:avLst>
          </a:prstGeom>
          <a:noFill/>
          <a:ln w="44450" cap="flat" cmpd="sng" algn="ctr">
            <a:solidFill>
              <a:schemeClr val="accent2"/>
            </a:solidFill>
            <a:prstDash val="solid"/>
            <a:round/>
            <a:headEnd type="none" w="med" len="med"/>
            <a:tailEnd type="none" w="med" len="med"/>
          </a:ln>
          <a:effectLst/>
        </p:spPr>
        <p:txBody>
          <a:bodyPr wrap="none">
            <a:prstTxWarp prst="textNoShape">
              <a:avLst/>
            </a:prstTxWarp>
          </a:bodyPr>
          <a:lstStyle/>
          <a:p>
            <a:pPr algn="ctr" defTabSz="914400" eaLnBrk="0" hangingPunct="0">
              <a:spcBef>
                <a:spcPct val="50000"/>
              </a:spcBef>
              <a:defRPr/>
            </a:pPr>
            <a:endParaRPr lang="en-US" sz="2400" b="1">
              <a:solidFill>
                <a:srgbClr val="000000"/>
              </a:solidFill>
              <a:latin typeface="Times New Roman" pitchFamily="-112" charset="0"/>
              <a:ea typeface="Gulim" pitchFamily="34" charset="-127"/>
              <a:cs typeface="Gulim" pitchFamily="34" charset="-127"/>
            </a:endParaRPr>
          </a:p>
        </p:txBody>
      </p:sp>
      <p:sp>
        <p:nvSpPr>
          <p:cNvPr id="16" name="Arc 15"/>
          <p:cNvSpPr/>
          <p:nvPr/>
        </p:nvSpPr>
        <p:spPr bwMode="auto">
          <a:xfrm rot="16200000">
            <a:off x="5906294" y="1497807"/>
            <a:ext cx="4191000" cy="7199312"/>
          </a:xfrm>
          <a:prstGeom prst="arc">
            <a:avLst>
              <a:gd name="adj1" fmla="val 16200000"/>
              <a:gd name="adj2" fmla="val 21459515"/>
            </a:avLst>
          </a:prstGeom>
          <a:noFill/>
          <a:ln w="44450" cap="flat" cmpd="sng" algn="ctr">
            <a:solidFill>
              <a:srgbClr val="FF0000"/>
            </a:solidFill>
            <a:prstDash val="solid"/>
            <a:round/>
            <a:headEnd type="none" w="med" len="med"/>
            <a:tailEnd type="none" w="med" len="med"/>
          </a:ln>
          <a:effectLst/>
        </p:spPr>
        <p:txBody>
          <a:bodyPr wrap="none">
            <a:prstTxWarp prst="textNoShape">
              <a:avLst/>
            </a:prstTxWarp>
          </a:bodyPr>
          <a:lstStyle/>
          <a:p>
            <a:pPr algn="ctr" defTabSz="914400" eaLnBrk="0" hangingPunct="0">
              <a:spcBef>
                <a:spcPct val="50000"/>
              </a:spcBef>
              <a:defRPr/>
            </a:pPr>
            <a:endParaRPr lang="en-US" sz="2400" b="1">
              <a:solidFill>
                <a:srgbClr val="000000"/>
              </a:solidFill>
              <a:latin typeface="Times New Roman" pitchFamily="-112" charset="0"/>
              <a:ea typeface="Gulim" pitchFamily="34" charset="-127"/>
              <a:cs typeface="Gulim" pitchFamily="34" charset="-127"/>
            </a:endParaRPr>
          </a:p>
        </p:txBody>
      </p:sp>
      <p:cxnSp>
        <p:nvCxnSpPr>
          <p:cNvPr id="89095" name="Straight Arrow Connector 5"/>
          <p:cNvCxnSpPr>
            <a:cxnSpLocks noChangeShapeType="1"/>
          </p:cNvCxnSpPr>
          <p:nvPr/>
        </p:nvCxnSpPr>
        <p:spPr bwMode="auto">
          <a:xfrm>
            <a:off x="1693863" y="5108575"/>
            <a:ext cx="5570537" cy="28575"/>
          </a:xfrm>
          <a:prstGeom prst="straightConnector1">
            <a:avLst/>
          </a:prstGeom>
          <a:noFill/>
          <a:ln w="38100">
            <a:solidFill>
              <a:schemeClr val="tx1"/>
            </a:solidFill>
            <a:round/>
            <a:headEnd/>
            <a:tailEnd type="arrow" w="med" len="med"/>
          </a:ln>
        </p:spPr>
      </p:cxnSp>
      <p:cxnSp>
        <p:nvCxnSpPr>
          <p:cNvPr id="89096" name="Straight Arrow Connector 6"/>
          <p:cNvCxnSpPr>
            <a:cxnSpLocks noChangeShapeType="1"/>
          </p:cNvCxnSpPr>
          <p:nvPr/>
        </p:nvCxnSpPr>
        <p:spPr bwMode="auto">
          <a:xfrm rot="16200000" flipV="1">
            <a:off x="588963" y="3994150"/>
            <a:ext cx="2298700" cy="12700"/>
          </a:xfrm>
          <a:prstGeom prst="straightConnector1">
            <a:avLst/>
          </a:prstGeom>
          <a:noFill/>
          <a:ln w="38100">
            <a:solidFill>
              <a:schemeClr val="tx1"/>
            </a:solidFill>
            <a:round/>
            <a:headEnd/>
            <a:tailEnd type="arrow" w="med" len="med"/>
          </a:ln>
        </p:spPr>
      </p:cxnSp>
      <p:sp>
        <p:nvSpPr>
          <p:cNvPr id="89097" name="Rectangle 18"/>
          <p:cNvSpPr>
            <a:spLocks noChangeArrowheads="1"/>
          </p:cNvSpPr>
          <p:nvPr/>
        </p:nvSpPr>
        <p:spPr bwMode="auto">
          <a:xfrm>
            <a:off x="0" y="635000"/>
            <a:ext cx="9380538" cy="830263"/>
          </a:xfrm>
          <a:prstGeom prst="rect">
            <a:avLst/>
          </a:prstGeom>
          <a:noFill/>
          <a:ln w="9525">
            <a:noFill/>
            <a:miter lim="800000"/>
            <a:headEnd/>
            <a:tailEnd/>
          </a:ln>
        </p:spPr>
        <p:txBody>
          <a:bodyPr>
            <a:prstTxWarp prst="textNoShape">
              <a:avLst/>
            </a:prstTxWarp>
            <a:spAutoFit/>
          </a:bodyPr>
          <a:lstStyle/>
          <a:p>
            <a:pPr algn="ctr" defTabSz="914400" eaLnBrk="0" hangingPunct="0">
              <a:spcBef>
                <a:spcPct val="50000"/>
              </a:spcBef>
            </a:pPr>
            <a:r>
              <a:rPr lang="en-US" sz="2400" b="1" u="sng">
                <a:solidFill>
                  <a:srgbClr val="3333CC"/>
                </a:solidFill>
                <a:latin typeface="Times New Roman" pitchFamily="-84" charset="0"/>
                <a:ea typeface="Gulim" charset="0"/>
                <a:cs typeface="Gulim" charset="0"/>
              </a:rPr>
              <a:t>SF model</a:t>
            </a:r>
            <a:r>
              <a:rPr lang="en-US" sz="2400" b="1">
                <a:solidFill>
                  <a:srgbClr val="000000"/>
                </a:solidFill>
                <a:latin typeface="Times New Roman" pitchFamily="-84" charset="0"/>
                <a:ea typeface="Gulim" charset="0"/>
                <a:cs typeface="Gulim" charset="0"/>
              </a:rPr>
              <a:t>:       </a:t>
            </a:r>
            <a:r>
              <a:rPr lang="en-US" sz="2400" b="1" i="1">
                <a:solidFill>
                  <a:srgbClr val="000000"/>
                </a:solidFill>
                <a:latin typeface="Times New Roman" pitchFamily="-84" charset="0"/>
                <a:ea typeface="Gulim" charset="0"/>
                <a:cs typeface="Gulim" charset="0"/>
              </a:rPr>
              <a:t>k(t)~t </a:t>
            </a:r>
            <a:r>
              <a:rPr lang="en-US" sz="2400" b="1" i="1" baseline="30000">
                <a:solidFill>
                  <a:srgbClr val="000000"/>
                </a:solidFill>
                <a:latin typeface="Times New Roman" pitchFamily="-84" charset="0"/>
                <a:ea typeface="Gulim" charset="0"/>
                <a:cs typeface="Gulim" charset="0"/>
              </a:rPr>
              <a:t>½</a:t>
            </a:r>
            <a:r>
              <a:rPr lang="en-US" sz="2400" b="1" i="1">
                <a:solidFill>
                  <a:srgbClr val="000000"/>
                </a:solidFill>
                <a:latin typeface="Times New Roman" pitchFamily="-84" charset="0"/>
                <a:ea typeface="Gulim" charset="0"/>
                <a:cs typeface="Gulim" charset="0"/>
              </a:rPr>
              <a:t>      </a:t>
            </a:r>
            <a:r>
              <a:rPr lang="en-US" sz="2400" b="1">
                <a:solidFill>
                  <a:srgbClr val="000000"/>
                </a:solidFill>
                <a:latin typeface="Times New Roman" pitchFamily="-84" charset="0"/>
                <a:ea typeface="Gulim" charset="0"/>
                <a:cs typeface="Gulim" charset="0"/>
              </a:rPr>
              <a:t>(first mover advantage)</a:t>
            </a:r>
            <a:br>
              <a:rPr lang="en-US" sz="2400" b="1">
                <a:solidFill>
                  <a:srgbClr val="000000"/>
                </a:solidFill>
                <a:latin typeface="Times New Roman" pitchFamily="-84" charset="0"/>
                <a:ea typeface="Gulim" charset="0"/>
                <a:cs typeface="Gulim" charset="0"/>
              </a:rPr>
            </a:br>
            <a:endParaRPr lang="en-US" sz="2400" b="1">
              <a:solidFill>
                <a:srgbClr val="000000"/>
              </a:solidFill>
              <a:latin typeface="Times New Roman" pitchFamily="-84" charset="0"/>
              <a:ea typeface="Gulim" charset="0"/>
              <a:cs typeface="Gulim" charset="0"/>
            </a:endParaRPr>
          </a:p>
        </p:txBody>
      </p:sp>
      <p:sp>
        <p:nvSpPr>
          <p:cNvPr id="20" name="Arc 19"/>
          <p:cNvSpPr/>
          <p:nvPr/>
        </p:nvSpPr>
        <p:spPr bwMode="auto">
          <a:xfrm rot="16200000">
            <a:off x="7153275" y="-627062"/>
            <a:ext cx="2378075" cy="11430000"/>
          </a:xfrm>
          <a:prstGeom prst="arc">
            <a:avLst>
              <a:gd name="adj1" fmla="val 16200000"/>
              <a:gd name="adj2" fmla="val 21421023"/>
            </a:avLst>
          </a:prstGeom>
          <a:noFill/>
          <a:ln w="44450" cap="flat" cmpd="sng" algn="ctr">
            <a:solidFill>
              <a:schemeClr val="accent2"/>
            </a:solidFill>
            <a:prstDash val="solid"/>
            <a:round/>
            <a:headEnd type="none" w="med" len="med"/>
            <a:tailEnd type="none" w="med" len="med"/>
          </a:ln>
          <a:effectLst/>
        </p:spPr>
        <p:txBody>
          <a:bodyPr wrap="none">
            <a:prstTxWarp prst="textNoShape">
              <a:avLst/>
            </a:prstTxWarp>
          </a:bodyPr>
          <a:lstStyle/>
          <a:p>
            <a:pPr algn="ctr" defTabSz="914400" eaLnBrk="0" hangingPunct="0">
              <a:spcBef>
                <a:spcPct val="50000"/>
              </a:spcBef>
              <a:defRPr/>
            </a:pPr>
            <a:endParaRPr lang="en-US" sz="2400" b="1">
              <a:solidFill>
                <a:srgbClr val="000000"/>
              </a:solidFill>
              <a:latin typeface="Times New Roman" pitchFamily="-112" charset="0"/>
              <a:ea typeface="Gulim" pitchFamily="34" charset="-127"/>
              <a:cs typeface="Gulim" pitchFamily="34" charset="-127"/>
            </a:endParaRPr>
          </a:p>
        </p:txBody>
      </p:sp>
      <p:sp>
        <p:nvSpPr>
          <p:cNvPr id="21" name="Arc 20"/>
          <p:cNvSpPr/>
          <p:nvPr/>
        </p:nvSpPr>
        <p:spPr bwMode="auto">
          <a:xfrm rot="16200000">
            <a:off x="8193087" y="-596899"/>
            <a:ext cx="2105025" cy="11430000"/>
          </a:xfrm>
          <a:prstGeom prst="arc">
            <a:avLst>
              <a:gd name="adj1" fmla="val 16200000"/>
              <a:gd name="adj2" fmla="val 21421023"/>
            </a:avLst>
          </a:prstGeom>
          <a:noFill/>
          <a:ln w="44450" cap="flat" cmpd="sng" algn="ctr">
            <a:solidFill>
              <a:schemeClr val="accent2"/>
            </a:solidFill>
            <a:prstDash val="solid"/>
            <a:round/>
            <a:headEnd type="none" w="med" len="med"/>
            <a:tailEnd type="none" w="med" len="med"/>
          </a:ln>
          <a:effectLst/>
        </p:spPr>
        <p:txBody>
          <a:bodyPr wrap="none">
            <a:prstTxWarp prst="textNoShape">
              <a:avLst/>
            </a:prstTxWarp>
          </a:bodyPr>
          <a:lstStyle/>
          <a:p>
            <a:pPr algn="ctr" defTabSz="914400" eaLnBrk="0" hangingPunct="0">
              <a:spcBef>
                <a:spcPct val="50000"/>
              </a:spcBef>
              <a:defRPr/>
            </a:pPr>
            <a:endParaRPr lang="en-US" sz="2400" b="1">
              <a:solidFill>
                <a:srgbClr val="000000"/>
              </a:solidFill>
              <a:latin typeface="Times New Roman" pitchFamily="-112" charset="0"/>
              <a:ea typeface="Gulim" pitchFamily="34" charset="-127"/>
              <a:cs typeface="Gulim" pitchFamily="34" charset="-127"/>
            </a:endParaRPr>
          </a:p>
        </p:txBody>
      </p:sp>
      <p:sp>
        <p:nvSpPr>
          <p:cNvPr id="13" name="Rectangle 12"/>
          <p:cNvSpPr>
            <a:spLocks noChangeArrowheads="1"/>
          </p:cNvSpPr>
          <p:nvPr/>
        </p:nvSpPr>
        <p:spPr bwMode="auto">
          <a:xfrm>
            <a:off x="0" y="1400175"/>
            <a:ext cx="9423400" cy="1876425"/>
          </a:xfrm>
          <a:prstGeom prst="rect">
            <a:avLst/>
          </a:prstGeom>
          <a:noFill/>
          <a:ln w="9525">
            <a:noFill/>
            <a:miter lim="800000"/>
            <a:headEnd/>
            <a:tailEnd/>
          </a:ln>
        </p:spPr>
        <p:txBody>
          <a:bodyPr>
            <a:prstTxWarp prst="textNoShape">
              <a:avLst/>
            </a:prstTxWarp>
            <a:spAutoFit/>
          </a:bodyPr>
          <a:lstStyle/>
          <a:p>
            <a:pPr algn="ctr" defTabSz="914400" eaLnBrk="0" hangingPunct="0">
              <a:spcBef>
                <a:spcPct val="50000"/>
              </a:spcBef>
            </a:pPr>
            <a:r>
              <a:rPr lang="en-US" sz="2400" b="1" u="sng" dirty="0">
                <a:solidFill>
                  <a:srgbClr val="3333CC"/>
                </a:solidFill>
                <a:latin typeface="Times New Roman" pitchFamily="-84" charset="0"/>
                <a:ea typeface="Gulim" charset="0"/>
                <a:cs typeface="Gulim" charset="0"/>
              </a:rPr>
              <a:t>Fitness model</a:t>
            </a:r>
            <a:r>
              <a:rPr lang="en-US" sz="2400" b="1" dirty="0">
                <a:solidFill>
                  <a:srgbClr val="3333CC"/>
                </a:solidFill>
                <a:latin typeface="Times New Roman" pitchFamily="-84" charset="0"/>
                <a:ea typeface="Gulim" charset="0"/>
                <a:cs typeface="Gulim" charset="0"/>
              </a:rPr>
              <a:t>:     </a:t>
            </a:r>
            <a:r>
              <a:rPr lang="en-US" sz="2400" b="1" dirty="0">
                <a:solidFill>
                  <a:srgbClr val="000000"/>
                </a:solidFill>
                <a:latin typeface="Times New Roman" pitchFamily="-84" charset="0"/>
                <a:ea typeface="Gulim" charset="0"/>
                <a:cs typeface="Gulim" charset="0"/>
              </a:rPr>
              <a:t>fitness  </a:t>
            </a:r>
            <a:r>
              <a:rPr lang="en-US" sz="2400" b="1" dirty="0" smtClean="0">
                <a:solidFill>
                  <a:srgbClr val="000000"/>
                </a:solidFill>
                <a:latin typeface="Times New Roman" pitchFamily="-84" charset="0"/>
                <a:ea typeface="Gulim" charset="0"/>
                <a:cs typeface="Gulim" charset="0"/>
              </a:rPr>
              <a:t>(</a:t>
            </a:r>
            <a:r>
              <a:rPr lang="en-US" sz="2400" b="1" i="1" dirty="0" err="1" smtClean="0">
                <a:solidFill>
                  <a:srgbClr val="000000"/>
                </a:solidFill>
                <a:latin typeface="Times New Roman" pitchFamily="-84" charset="0"/>
                <a:ea typeface="Gulim" charset="0"/>
                <a:cs typeface="Gulim" charset="0"/>
              </a:rPr>
              <a:t>η</a:t>
            </a:r>
            <a:r>
              <a:rPr lang="en-US" sz="2400" b="1" dirty="0" smtClean="0">
                <a:solidFill>
                  <a:srgbClr val="000000"/>
                </a:solidFill>
                <a:latin typeface="Symbol" pitchFamily="-84" charset="2"/>
                <a:ea typeface="Gulim" charset="0"/>
                <a:cs typeface="Gulim" charset="0"/>
              </a:rPr>
              <a:t> </a:t>
            </a:r>
            <a:r>
              <a:rPr lang="en-US" sz="2400" b="1" dirty="0">
                <a:solidFill>
                  <a:srgbClr val="000000"/>
                </a:solidFill>
                <a:latin typeface="Symbol" pitchFamily="-84" charset="2"/>
                <a:ea typeface="Gulim" charset="0"/>
                <a:cs typeface="Gulim" charset="0"/>
              </a:rPr>
              <a:t>)  </a:t>
            </a:r>
            <a:r>
              <a:rPr lang="en-US" sz="2400" b="1" dirty="0">
                <a:solidFill>
                  <a:srgbClr val="000000"/>
                </a:solidFill>
                <a:latin typeface="Times New Roman" pitchFamily="-84" charset="0"/>
                <a:ea typeface="Gulim" charset="0"/>
                <a:cs typeface="Gulim" charset="0"/>
              </a:rPr>
              <a:t>               			</a:t>
            </a:r>
            <a:r>
              <a:rPr lang="en-US" sz="2400" b="1" i="1" dirty="0" err="1">
                <a:solidFill>
                  <a:srgbClr val="000000"/>
                </a:solidFill>
                <a:latin typeface="Times New Roman" pitchFamily="-84" charset="0"/>
                <a:ea typeface="Gulim" charset="0"/>
                <a:cs typeface="Gulim" charset="0"/>
              </a:rPr>
              <a:t>k</a:t>
            </a:r>
            <a:r>
              <a:rPr lang="en-US" sz="2400" b="1" i="1" dirty="0" err="1" smtClean="0">
                <a:solidFill>
                  <a:srgbClr val="000000"/>
                </a:solidFill>
                <a:latin typeface="Times New Roman" pitchFamily="-84" charset="0"/>
                <a:ea typeface="Gulim" charset="0"/>
                <a:cs typeface="Gulim" charset="0"/>
              </a:rPr>
              <a:t>(η,</a:t>
            </a:r>
            <a:r>
              <a:rPr lang="en-US" sz="2400" b="1" i="1" dirty="0" err="1">
                <a:solidFill>
                  <a:srgbClr val="000000"/>
                </a:solidFill>
                <a:latin typeface="Times New Roman" pitchFamily="-84" charset="0"/>
                <a:ea typeface="Gulim" charset="0"/>
                <a:cs typeface="Gulim" charset="0"/>
              </a:rPr>
              <a:t>t)~</a:t>
            </a:r>
            <a:r>
              <a:rPr lang="en-US" sz="2400" b="1" i="1" dirty="0" err="1" smtClean="0">
                <a:solidFill>
                  <a:srgbClr val="000000"/>
                </a:solidFill>
                <a:latin typeface="Times New Roman" pitchFamily="-84" charset="0"/>
                <a:ea typeface="Gulim" charset="0"/>
                <a:cs typeface="Gulim" charset="0"/>
              </a:rPr>
              <a:t>t</a:t>
            </a:r>
            <a:r>
              <a:rPr lang="en-US" sz="2400" b="1" i="1" baseline="30000" dirty="0" err="1" smtClean="0">
                <a:solidFill>
                  <a:srgbClr val="000000"/>
                </a:solidFill>
                <a:latin typeface="Times New Roman" pitchFamily="-84" charset="0"/>
                <a:ea typeface="Gulim" charset="0"/>
                <a:cs typeface="Gulim" charset="0"/>
              </a:rPr>
              <a:t>β</a:t>
            </a:r>
            <a:r>
              <a:rPr lang="en-US" sz="2400" b="1" i="1" baseline="30000" dirty="0" err="1" smtClean="0">
                <a:solidFill>
                  <a:srgbClr val="000000"/>
                </a:solidFill>
                <a:latin typeface="Symbol" pitchFamily="-84" charset="2"/>
                <a:ea typeface="Gulim" charset="0"/>
                <a:cs typeface="Gulim" charset="0"/>
              </a:rPr>
              <a:t>(</a:t>
            </a:r>
            <a:r>
              <a:rPr lang="en-US" sz="2400" b="1" i="1" baseline="30000" dirty="0" err="1" smtClean="0">
                <a:solidFill>
                  <a:srgbClr val="000000"/>
                </a:solidFill>
                <a:latin typeface="Times New Roman" pitchFamily="-84" charset="0"/>
                <a:ea typeface="Gulim" charset="0"/>
                <a:cs typeface="Gulim" charset="0"/>
              </a:rPr>
              <a:t>η</a:t>
            </a:r>
            <a:r>
              <a:rPr lang="en-US" sz="2400" b="1" i="1" baseline="30000" dirty="0" smtClean="0">
                <a:solidFill>
                  <a:srgbClr val="000000"/>
                </a:solidFill>
                <a:latin typeface="Symbol" pitchFamily="-84" charset="2"/>
                <a:ea typeface="Gulim" charset="0"/>
                <a:cs typeface="Gulim" charset="0"/>
              </a:rPr>
              <a:t>)</a:t>
            </a:r>
            <a:r>
              <a:rPr lang="en-US" sz="2400" b="1" baseline="30000" dirty="0" smtClean="0">
                <a:solidFill>
                  <a:srgbClr val="000000"/>
                </a:solidFill>
                <a:latin typeface="Times New Roman" pitchFamily="-84" charset="0"/>
                <a:ea typeface="Gulim" charset="0"/>
                <a:cs typeface="Gulim" charset="0"/>
              </a:rPr>
              <a:t> </a:t>
            </a:r>
            <a:endParaRPr lang="en-US" sz="2400" b="1" baseline="30000" dirty="0">
              <a:solidFill>
                <a:srgbClr val="000000"/>
              </a:solidFill>
              <a:latin typeface="Times New Roman" pitchFamily="-84" charset="0"/>
              <a:ea typeface="Gulim" charset="0"/>
              <a:cs typeface="Gulim" charset="0"/>
            </a:endParaRPr>
          </a:p>
          <a:p>
            <a:pPr algn="ctr" defTabSz="914400" eaLnBrk="0" hangingPunct="0">
              <a:spcBef>
                <a:spcPct val="50000"/>
              </a:spcBef>
            </a:pPr>
            <a:r>
              <a:rPr lang="en-US" sz="2400" b="1" i="1" dirty="0">
                <a:solidFill>
                  <a:srgbClr val="000000"/>
                </a:solidFill>
                <a:latin typeface="Symbol" pitchFamily="-84" charset="2"/>
                <a:ea typeface="Gulim" charset="0"/>
                <a:cs typeface="Gulim" charset="0"/>
              </a:rPr>
              <a:t>						</a:t>
            </a:r>
          </a:p>
          <a:p>
            <a:pPr algn="ctr" defTabSz="914400" eaLnBrk="0" hangingPunct="0">
              <a:spcBef>
                <a:spcPct val="50000"/>
              </a:spcBef>
            </a:pPr>
            <a:r>
              <a:rPr lang="en-US" sz="2400" b="1" i="1" dirty="0">
                <a:solidFill>
                  <a:srgbClr val="000000"/>
                </a:solidFill>
                <a:latin typeface="Symbol" pitchFamily="-84" charset="2"/>
                <a:ea typeface="Gulim" charset="0"/>
                <a:cs typeface="Gulim" charset="0"/>
              </a:rPr>
              <a:t>							</a:t>
            </a:r>
            <a:r>
              <a:rPr lang="en-US" sz="2400" b="1" i="1" dirty="0" smtClean="0">
                <a:solidFill>
                  <a:srgbClr val="000000"/>
                </a:solidFill>
                <a:latin typeface="Symbol" pitchFamily="-84" charset="2"/>
                <a:ea typeface="Gulim" charset="0"/>
                <a:cs typeface="Gulim" charset="0"/>
              </a:rPr>
              <a:t>	</a:t>
            </a:r>
            <a:r>
              <a:rPr lang="en-US" sz="2400" b="1" i="1" dirty="0" err="1" smtClean="0">
                <a:solidFill>
                  <a:srgbClr val="000000"/>
                </a:solidFill>
                <a:latin typeface="Symbol" pitchFamily="-84" charset="2"/>
                <a:ea typeface="Gulim" charset="0"/>
                <a:cs typeface="Gulim" charset="0"/>
              </a:rPr>
              <a:t>β(η</a:t>
            </a:r>
            <a:r>
              <a:rPr lang="en-US" sz="2400" b="1" i="1" dirty="0" smtClean="0">
                <a:solidFill>
                  <a:srgbClr val="000000"/>
                </a:solidFill>
                <a:latin typeface="Symbol" pitchFamily="-84" charset="2"/>
                <a:ea typeface="Gulim" charset="0"/>
                <a:cs typeface="Gulim" charset="0"/>
              </a:rPr>
              <a:t>)</a:t>
            </a:r>
            <a:r>
              <a:rPr lang="en-US" sz="2400" b="1" dirty="0" smtClean="0">
                <a:solidFill>
                  <a:srgbClr val="000000"/>
                </a:solidFill>
                <a:latin typeface="Times New Roman" pitchFamily="-84" charset="0"/>
                <a:ea typeface="Gulim" charset="0"/>
                <a:cs typeface="Gulim" charset="0"/>
              </a:rPr>
              <a:t> =η</a:t>
            </a:r>
            <a:r>
              <a:rPr lang="en-US" sz="2400" b="1" dirty="0" smtClean="0">
                <a:solidFill>
                  <a:srgbClr val="000000"/>
                </a:solidFill>
                <a:latin typeface="Symbol" pitchFamily="-84" charset="2"/>
                <a:ea typeface="Gulim" charset="0"/>
                <a:cs typeface="Gulim" charset="0"/>
              </a:rPr>
              <a:t>/</a:t>
            </a:r>
            <a:r>
              <a:rPr lang="en-US" sz="2400" b="1" dirty="0">
                <a:solidFill>
                  <a:srgbClr val="000000"/>
                </a:solidFill>
                <a:latin typeface="Times New Roman" pitchFamily="-84" charset="0"/>
                <a:ea typeface="Gulim" charset="0"/>
                <a:cs typeface="Gulim" charset="0"/>
              </a:rPr>
              <a:t>C    </a:t>
            </a:r>
            <a:r>
              <a:rPr lang="en-US" sz="2000" b="1" dirty="0">
                <a:solidFill>
                  <a:srgbClr val="000000"/>
                </a:solidFill>
                <a:latin typeface="Times New Roman" pitchFamily="-84" charset="0"/>
                <a:ea typeface="Gulim" charset="0"/>
                <a:cs typeface="Gulim" charset="0"/>
              </a:rPr>
              <a:t/>
            </a:r>
            <a:br>
              <a:rPr lang="en-US" sz="2000" b="1" dirty="0">
                <a:solidFill>
                  <a:srgbClr val="000000"/>
                </a:solidFill>
                <a:latin typeface="Times New Roman" pitchFamily="-84" charset="0"/>
                <a:ea typeface="Gulim" charset="0"/>
                <a:cs typeface="Gulim" charset="0"/>
              </a:rPr>
            </a:br>
            <a:endParaRPr lang="en-US" sz="2000" b="1" dirty="0">
              <a:solidFill>
                <a:srgbClr val="000000"/>
              </a:solidFill>
              <a:latin typeface="Times New Roman" pitchFamily="-84" charset="0"/>
              <a:ea typeface="Gulim" charset="0"/>
              <a:cs typeface="Gulim" charset="0"/>
            </a:endParaRPr>
          </a:p>
        </p:txBody>
      </p:sp>
      <p:graphicFrame>
        <p:nvGraphicFramePr>
          <p:cNvPr id="1008642" name="Object 3"/>
          <p:cNvGraphicFramePr>
            <a:graphicFrameLocks noChangeAspect="1"/>
          </p:cNvGraphicFramePr>
          <p:nvPr/>
        </p:nvGraphicFramePr>
        <p:xfrm>
          <a:off x="4468813" y="1296988"/>
          <a:ext cx="2263775" cy="939800"/>
        </p:xfrm>
        <a:graphic>
          <a:graphicData uri="http://schemas.openxmlformats.org/presentationml/2006/ole">
            <mc:AlternateContent xmlns:mc="http://schemas.openxmlformats.org/markup-compatibility/2006">
              <mc:Choice xmlns:v="urn:schemas-microsoft-com:vml" Requires="v">
                <p:oleObj spid="_x0000_s89105" name="Equation" r:id="rId3" imgW="1104900" imgH="469900" progId="Equation.3">
                  <p:embed/>
                </p:oleObj>
              </mc:Choice>
              <mc:Fallback>
                <p:oleObj name="Equation" r:id="rId3" imgW="1104900" imgH="4699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813" y="1296988"/>
                        <a:ext cx="2263775"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p:cNvSpPr>
            <a:spLocks noChangeArrowheads="1"/>
          </p:cNvSpPr>
          <p:nvPr/>
        </p:nvSpPr>
        <p:spPr bwMode="auto">
          <a:xfrm>
            <a:off x="1943100" y="2943225"/>
            <a:ext cx="5041900" cy="2157413"/>
          </a:xfrm>
          <a:prstGeom prst="rect">
            <a:avLst/>
          </a:prstGeom>
          <a:solidFill>
            <a:schemeClr val="bg1"/>
          </a:solidFill>
          <a:ln w="12700">
            <a:solidFill>
              <a:schemeClr val="bg1"/>
            </a:solidFill>
            <a:round/>
            <a:headEnd/>
            <a:tailEnd/>
          </a:ln>
        </p:spPr>
        <p:txBody>
          <a:bodyPr wrap="none">
            <a:prstTxWarp prst="textNoShape">
              <a:avLst/>
            </a:prstTxWarp>
          </a:bodyPr>
          <a:lstStyle/>
          <a:p>
            <a:pPr algn="ctr" defTabSz="914400" eaLnBrk="0" hangingPunct="0">
              <a:spcBef>
                <a:spcPct val="50000"/>
              </a:spcBef>
            </a:pPr>
            <a:endParaRPr lang="hu-HU" sz="2400" b="1">
              <a:solidFill>
                <a:srgbClr val="000000"/>
              </a:solidFill>
              <a:latin typeface="Times New Roman" pitchFamily="-84" charset="0"/>
              <a:ea typeface="Gulim" charset="0"/>
              <a:cs typeface="Gulim" charset="0"/>
            </a:endParaRPr>
          </a:p>
        </p:txBody>
      </p:sp>
      <p:sp>
        <p:nvSpPr>
          <p:cNvPr id="89102" name="Rectangle 21"/>
          <p:cNvSpPr>
            <a:spLocks noChangeArrowheads="1"/>
          </p:cNvSpPr>
          <p:nvPr/>
        </p:nvSpPr>
        <p:spPr bwMode="auto">
          <a:xfrm>
            <a:off x="6938963" y="2921000"/>
            <a:ext cx="2255837" cy="2092325"/>
          </a:xfrm>
          <a:prstGeom prst="rect">
            <a:avLst/>
          </a:prstGeom>
          <a:solidFill>
            <a:schemeClr val="bg1"/>
          </a:solidFill>
          <a:ln w="12700">
            <a:solidFill>
              <a:schemeClr val="bg1"/>
            </a:solidFill>
            <a:round/>
            <a:headEnd/>
            <a:tailEnd/>
          </a:ln>
        </p:spPr>
        <p:txBody>
          <a:bodyPr wrap="none">
            <a:prstTxWarp prst="textNoShape">
              <a:avLst/>
            </a:prstTxWarp>
          </a:bodyPr>
          <a:lstStyle/>
          <a:p>
            <a:pPr algn="ctr" defTabSz="914400" eaLnBrk="0" hangingPunct="0">
              <a:spcBef>
                <a:spcPct val="50000"/>
              </a:spcBef>
            </a:pPr>
            <a:endParaRPr lang="hu-HU" sz="2400" b="1">
              <a:solidFill>
                <a:srgbClr val="000000"/>
              </a:solidFill>
              <a:latin typeface="Times New Roman" pitchFamily="-84" charset="0"/>
              <a:ea typeface="Gulim" charset="0"/>
              <a:cs typeface="Gulim" charset="0"/>
            </a:endParaRPr>
          </a:p>
        </p:txBody>
      </p:sp>
      <p:sp>
        <p:nvSpPr>
          <p:cNvPr id="89103" name="Rectangle 23"/>
          <p:cNvSpPr>
            <a:spLocks noChangeArrowheads="1"/>
          </p:cNvSpPr>
          <p:nvPr/>
        </p:nvSpPr>
        <p:spPr bwMode="auto">
          <a:xfrm>
            <a:off x="0" y="0"/>
            <a:ext cx="9144000" cy="584200"/>
          </a:xfrm>
          <a:prstGeom prst="rect">
            <a:avLst/>
          </a:prstGeom>
          <a:noFill/>
          <a:ln w="9525">
            <a:noFill/>
            <a:miter lim="800000"/>
            <a:headEnd/>
            <a:tailEnd/>
          </a:ln>
        </p:spPr>
        <p:txBody>
          <a:bodyPr>
            <a:prstTxWarp prst="textNoShape">
              <a:avLst/>
            </a:prstTxWarp>
            <a:spAutoFit/>
          </a:bodyPr>
          <a:lstStyle/>
          <a:p>
            <a:pPr algn="ctr" defTabSz="914400" eaLnBrk="0" hangingPunct="0">
              <a:spcBef>
                <a:spcPct val="50000"/>
              </a:spcBef>
            </a:pPr>
            <a:r>
              <a:rPr lang="en-US" sz="3200" b="1" dirty="0" smtClean="0">
                <a:solidFill>
                  <a:srgbClr val="FF0000"/>
                </a:solidFill>
                <a:ea typeface="Gulim" charset="0"/>
                <a:cs typeface="Gulim" charset="0"/>
              </a:rPr>
              <a:t>Can </a:t>
            </a:r>
            <a:r>
              <a:rPr lang="en-US" sz="3200" b="1" dirty="0">
                <a:solidFill>
                  <a:srgbClr val="FF0000"/>
                </a:solidFill>
                <a:ea typeface="Gulim" charset="0"/>
                <a:cs typeface="Gulim" charset="0"/>
              </a:rPr>
              <a:t>Latecomers Make It?</a:t>
            </a:r>
            <a:r>
              <a:rPr lang="en-US" sz="3200" b="1" dirty="0">
                <a:solidFill>
                  <a:srgbClr val="FF0000"/>
                </a:solidFill>
                <a:latin typeface="Times New Roman" pitchFamily="-84" charset="0"/>
                <a:ea typeface="Gulim" charset="0"/>
                <a:cs typeface="Gulim" charset="0"/>
              </a:rPr>
              <a:t>  </a:t>
            </a:r>
          </a:p>
        </p:txBody>
      </p:sp>
      <p:sp>
        <p:nvSpPr>
          <p:cNvPr id="89104" name="TextBox 26"/>
          <p:cNvSpPr txBox="1">
            <a:spLocks noChangeArrowheads="1"/>
          </p:cNvSpPr>
          <p:nvPr/>
        </p:nvSpPr>
        <p:spPr bwMode="auto">
          <a:xfrm>
            <a:off x="3937000" y="5122863"/>
            <a:ext cx="833438" cy="460375"/>
          </a:xfrm>
          <a:prstGeom prst="rect">
            <a:avLst/>
          </a:prstGeom>
          <a:noFill/>
          <a:ln w="9525">
            <a:noFill/>
            <a:miter lim="800000"/>
            <a:headEnd/>
            <a:tailEnd/>
          </a:ln>
        </p:spPr>
        <p:txBody>
          <a:bodyPr wrap="none">
            <a:prstTxWarp prst="textNoShape">
              <a:avLst/>
            </a:prstTxWarp>
            <a:spAutoFit/>
          </a:bodyPr>
          <a:lstStyle/>
          <a:p>
            <a:pPr algn="ctr" defTabSz="914400" eaLnBrk="0" hangingPunct="0">
              <a:spcBef>
                <a:spcPct val="50000"/>
              </a:spcBef>
            </a:pPr>
            <a:r>
              <a:rPr lang="en-US" sz="2400" b="1" i="1">
                <a:solidFill>
                  <a:srgbClr val="000000"/>
                </a:solidFill>
                <a:latin typeface="Times New Roman" pitchFamily="-84" charset="0"/>
                <a:ea typeface="Gulim" charset="0"/>
                <a:cs typeface="Gulim" charset="0"/>
              </a:rPr>
              <a:t>time</a:t>
            </a:r>
          </a:p>
        </p:txBody>
      </p:sp>
      <p:sp>
        <p:nvSpPr>
          <p:cNvPr id="89105" name="TextBox 27"/>
          <p:cNvSpPr txBox="1">
            <a:spLocks noChangeArrowheads="1"/>
          </p:cNvSpPr>
          <p:nvPr/>
        </p:nvSpPr>
        <p:spPr bwMode="auto">
          <a:xfrm rot="-5400000">
            <a:off x="609600" y="3622676"/>
            <a:ext cx="1627187" cy="461962"/>
          </a:xfrm>
          <a:prstGeom prst="rect">
            <a:avLst/>
          </a:prstGeom>
          <a:noFill/>
          <a:ln w="9525">
            <a:noFill/>
            <a:miter lim="800000"/>
            <a:headEnd/>
            <a:tailEnd/>
          </a:ln>
        </p:spPr>
        <p:txBody>
          <a:bodyPr wrap="none">
            <a:prstTxWarp prst="textNoShape">
              <a:avLst/>
            </a:prstTxWarp>
            <a:spAutoFit/>
          </a:bodyPr>
          <a:lstStyle/>
          <a:p>
            <a:pPr algn="ctr" defTabSz="914400" eaLnBrk="0" hangingPunct="0">
              <a:spcBef>
                <a:spcPct val="50000"/>
              </a:spcBef>
            </a:pPr>
            <a:r>
              <a:rPr lang="en-US" sz="2400" b="1" i="1">
                <a:solidFill>
                  <a:srgbClr val="000000"/>
                </a:solidFill>
                <a:latin typeface="Times New Roman" pitchFamily="-84" charset="0"/>
                <a:ea typeface="Gulim" charset="0"/>
                <a:cs typeface="Gulim" charset="0"/>
              </a:rPr>
              <a:t>Degree (k) </a:t>
            </a:r>
          </a:p>
        </p:txBody>
      </p:sp>
      <p:sp>
        <p:nvSpPr>
          <p:cNvPr id="89106" name="Text Box 4"/>
          <p:cNvSpPr txBox="1">
            <a:spLocks noChangeArrowheads="1"/>
          </p:cNvSpPr>
          <p:nvPr/>
        </p:nvSpPr>
        <p:spPr bwMode="auto">
          <a:xfrm>
            <a:off x="0" y="5434013"/>
            <a:ext cx="8077200" cy="339725"/>
          </a:xfrm>
          <a:prstGeom prst="rect">
            <a:avLst/>
          </a:prstGeom>
          <a:noFill/>
          <a:ln w="9525">
            <a:noFill/>
            <a:miter lim="800000"/>
            <a:headEnd/>
            <a:tailEnd/>
          </a:ln>
        </p:spPr>
        <p:txBody>
          <a:bodyPr>
            <a:prstTxWarp prst="textNoShape">
              <a:avLst/>
            </a:prstTxWarp>
            <a:spAutoFit/>
          </a:bodyPr>
          <a:lstStyle/>
          <a:p>
            <a:pPr algn="ctr" defTabSz="914400" eaLnBrk="0" hangingPunct="0">
              <a:spcBef>
                <a:spcPct val="50000"/>
              </a:spcBef>
            </a:pPr>
            <a:r>
              <a:rPr lang="en-US" sz="1600">
                <a:solidFill>
                  <a:srgbClr val="000000"/>
                </a:solidFill>
                <a:latin typeface="Helvetica" pitchFamily="-84" charset="0"/>
                <a:ea typeface="Gulim" charset="0"/>
                <a:cs typeface="Gulim" charset="0"/>
              </a:rPr>
              <a:t>Bianconi &amp; Barabási, </a:t>
            </a:r>
            <a:r>
              <a:rPr lang="en-US" sz="1600" i="1">
                <a:solidFill>
                  <a:srgbClr val="000000"/>
                </a:solidFill>
                <a:latin typeface="Helvetica" pitchFamily="-84" charset="0"/>
                <a:ea typeface="Gulim" charset="0"/>
                <a:cs typeface="Gulim" charset="0"/>
              </a:rPr>
              <a:t>Physical Review Letters</a:t>
            </a:r>
            <a:r>
              <a:rPr lang="en-US" sz="1600">
                <a:solidFill>
                  <a:srgbClr val="000000"/>
                </a:solidFill>
                <a:latin typeface="Helvetica" pitchFamily="-84" charset="0"/>
                <a:ea typeface="Gulim" charset="0"/>
                <a:cs typeface="Gulim" charset="0"/>
              </a:rPr>
              <a:t> 2001; </a:t>
            </a:r>
            <a:r>
              <a:rPr lang="en-US" sz="1600" i="1">
                <a:solidFill>
                  <a:srgbClr val="000000"/>
                </a:solidFill>
                <a:latin typeface="Helvetica" pitchFamily="-84" charset="0"/>
                <a:ea typeface="Gulim" charset="0"/>
                <a:cs typeface="Gulim" charset="0"/>
              </a:rPr>
              <a:t>Europhys. Lett.</a:t>
            </a:r>
            <a:r>
              <a:rPr lang="en-US" sz="1600">
                <a:solidFill>
                  <a:srgbClr val="000000"/>
                </a:solidFill>
                <a:latin typeface="Helvetica" pitchFamily="-84" charset="0"/>
                <a:ea typeface="Gulim" charset="0"/>
                <a:cs typeface="Gulim" charset="0"/>
              </a:rPr>
              <a:t> 2001. </a:t>
            </a:r>
            <a:endParaRPr lang="en-US" sz="2000">
              <a:solidFill>
                <a:srgbClr val="000000"/>
              </a:solidFill>
              <a:latin typeface="Tahoma" pitchFamily="-84" charset="0"/>
              <a:ea typeface="Gulim" charset="0"/>
              <a:cs typeface="Gulim"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accel="50000" decel="50000" fill="hold" grpId="0" nodeType="clickEffect">
                                  <p:stCondLst>
                                    <p:cond delay="0"/>
                                  </p:stCondLst>
                                  <p:childTnLst>
                                    <p:anim calcmode="lin" valueType="num">
                                      <p:cBhvr additive="base">
                                        <p:cTn id="6" dur="5000"/>
                                        <p:tgtEl>
                                          <p:spTgt spid="17"/>
                                        </p:tgtEl>
                                        <p:attrNameLst>
                                          <p:attrName>ppt_x</p:attrName>
                                        </p:attrNameLst>
                                      </p:cBhvr>
                                      <p:tavLst>
                                        <p:tav tm="0">
                                          <p:val>
                                            <p:strVal val="ppt_x"/>
                                          </p:val>
                                        </p:tav>
                                        <p:tav tm="100000">
                                          <p:val>
                                            <p:strVal val="1+ppt_w/2"/>
                                          </p:val>
                                        </p:tav>
                                      </p:tavLst>
                                    </p:anim>
                                    <p:anim calcmode="lin" valueType="num">
                                      <p:cBhvr additive="base">
                                        <p:cTn id="7" dur="5000"/>
                                        <p:tgtEl>
                                          <p:spTgt spid="17"/>
                                        </p:tgtEl>
                                        <p:attrNameLst>
                                          <p:attrName>ppt_y</p:attrName>
                                        </p:attrNameLst>
                                      </p:cBhvr>
                                      <p:tavLst>
                                        <p:tav tm="0">
                                          <p:val>
                                            <p:strVal val="ppt_y"/>
                                          </p:val>
                                        </p:tav>
                                        <p:tav tm="100000">
                                          <p:val>
                                            <p:strVal val="ppt_y"/>
                                          </p:val>
                                        </p:tav>
                                      </p:tavLst>
                                    </p:anim>
                                    <p:set>
                                      <p:cBhvr>
                                        <p:cTn id="8" dur="1" fill="hold">
                                          <p:stCondLst>
                                            <p:cond delay="4999"/>
                                          </p:stCondLst>
                                        </p:cTn>
                                        <p:tgtEl>
                                          <p:spTgt spid="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86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2" accel="50000" decel="50000" fill="hold" grpId="2" nodeType="clickEffect">
                                  <p:stCondLst>
                                    <p:cond delay="0"/>
                                  </p:stCondLst>
                                  <p:childTnLst>
                                    <p:anim calcmode="lin" valueType="num">
                                      <p:cBhvr additive="base">
                                        <p:cTn id="24" dur="3000"/>
                                        <p:tgtEl>
                                          <p:spTgt spid="17"/>
                                        </p:tgtEl>
                                        <p:attrNameLst>
                                          <p:attrName>ppt_x</p:attrName>
                                        </p:attrNameLst>
                                      </p:cBhvr>
                                      <p:tavLst>
                                        <p:tav tm="0">
                                          <p:val>
                                            <p:strVal val="ppt_x"/>
                                          </p:val>
                                        </p:tav>
                                        <p:tav tm="100000">
                                          <p:val>
                                            <p:strVal val="1+ppt_w/2"/>
                                          </p:val>
                                        </p:tav>
                                      </p:tavLst>
                                    </p:anim>
                                    <p:anim calcmode="lin" valueType="num">
                                      <p:cBhvr additive="base">
                                        <p:cTn id="25" dur="3000"/>
                                        <p:tgtEl>
                                          <p:spTgt spid="17"/>
                                        </p:tgtEl>
                                        <p:attrNameLst>
                                          <p:attrName>ppt_y</p:attrName>
                                        </p:attrNameLst>
                                      </p:cBhvr>
                                      <p:tavLst>
                                        <p:tav tm="0">
                                          <p:val>
                                            <p:strVal val="ppt_y"/>
                                          </p:val>
                                        </p:tav>
                                        <p:tav tm="100000">
                                          <p:val>
                                            <p:strVal val="ppt_y"/>
                                          </p:val>
                                        </p:tav>
                                      </p:tavLst>
                                    </p:anim>
                                    <p:set>
                                      <p:cBhvr>
                                        <p:cTn id="26" dur="1" fill="hold">
                                          <p:stCondLst>
                                            <p:cond delay="2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p:bldP spid="17" grpId="0" animBg="1"/>
      <p:bldP spid="17" grpId="1" animBg="1"/>
      <p:bldP spid="17"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fontScale="92500"/>
          </a:bodyPr>
          <a:lstStyle/>
          <a:p>
            <a:pPr>
              <a:spcBef>
                <a:spcPct val="20000"/>
              </a:spcBef>
            </a:pPr>
            <a:r>
              <a:rPr lang="en-US" sz="2000" b="1" dirty="0" smtClean="0">
                <a:solidFill>
                  <a:srgbClr val="FFFFFF"/>
                </a:solidFill>
                <a:latin typeface="Trajan Pro"/>
                <a:ea typeface="Helvetica" pitchFamily="36" charset="0"/>
                <a:cs typeface="Trajan Pro"/>
              </a:rPr>
              <a:t>Section 6.2			       	</a:t>
            </a:r>
            <a:r>
              <a:rPr lang="en-US" sz="2000" b="1" dirty="0" err="1" smtClean="0">
                <a:solidFill>
                  <a:srgbClr val="FFFFFF"/>
                </a:solidFill>
                <a:latin typeface="Trajan Pro"/>
                <a:ea typeface="Helvetica" pitchFamily="36" charset="0"/>
                <a:cs typeface="Trajan Pro"/>
              </a:rPr>
              <a:t>Bianconi</a:t>
            </a:r>
            <a:r>
              <a:rPr lang="en-US" sz="2000" b="1" dirty="0" smtClean="0">
                <a:solidFill>
                  <a:srgbClr val="FFFFFF"/>
                </a:solidFill>
                <a:latin typeface="Trajan Pro"/>
                <a:ea typeface="Helvetica" pitchFamily="36" charset="0"/>
                <a:cs typeface="Trajan Pro"/>
              </a:rPr>
              <a:t>-Barabasi Model (definition)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2" name="Picture 1"/>
          <p:cNvPicPr>
            <a:picLocks noChangeAspect="1"/>
          </p:cNvPicPr>
          <p:nvPr/>
        </p:nvPicPr>
        <p:blipFill>
          <a:blip r:embed="rId3"/>
          <a:stretch>
            <a:fillRect/>
          </a:stretch>
        </p:blipFill>
        <p:spPr>
          <a:xfrm>
            <a:off x="1206500" y="1282700"/>
            <a:ext cx="6959600" cy="3479800"/>
          </a:xfrm>
          <a:prstGeom prst="rect">
            <a:avLst/>
          </a:prstGeom>
        </p:spPr>
      </p:pic>
    </p:spTree>
    <p:extLst>
      <p:ext uri="{BB962C8B-B14F-4D97-AF65-F5344CB8AC3E}">
        <p14:creationId xmlns:p14="http://schemas.microsoft.com/office/powerpoint/2010/main" val="13229267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a:bodyPr>
          <a:lstStyle/>
          <a:p>
            <a:pPr>
              <a:spcBef>
                <a:spcPct val="20000"/>
              </a:spcBef>
            </a:pPr>
            <a:r>
              <a:rPr lang="en-US" sz="2000" b="1" dirty="0" smtClean="0">
                <a:solidFill>
                  <a:srgbClr val="FFFFFF"/>
                </a:solidFill>
                <a:latin typeface="Trajan Pro"/>
                <a:ea typeface="Helvetica" pitchFamily="36" charset="0"/>
                <a:cs typeface="Trajan Pro"/>
              </a:rPr>
              <a:t>Section 2				Fitness Model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7" name="FitnessModelNoBigGuy.mov">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1250950" y="733424"/>
            <a:ext cx="6642100" cy="4981575"/>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9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0" y="152400"/>
            <a:ext cx="9144000" cy="419100"/>
          </a:xfrm>
          <a:prstGeom prst="rect">
            <a:avLst/>
          </a:prstGeom>
          <a:solidFill>
            <a:srgbClr val="FF0000"/>
          </a:solidFill>
        </p:spPr>
        <p:txBody>
          <a:bodyPr vert="horz" lIns="91440" tIns="45720" rIns="91440" bIns="45720" rtlCol="0">
            <a:normAutofit fontScale="92500"/>
          </a:bodyPr>
          <a:lstStyle/>
          <a:p>
            <a:pPr>
              <a:spcBef>
                <a:spcPct val="20000"/>
              </a:spcBef>
            </a:pPr>
            <a:r>
              <a:rPr lang="en-US" sz="2000" b="1" dirty="0" smtClean="0">
                <a:solidFill>
                  <a:srgbClr val="FFFFFF"/>
                </a:solidFill>
                <a:latin typeface="Trajan Pro"/>
                <a:ea typeface="Helvetica" pitchFamily="36" charset="0"/>
                <a:cs typeface="Trajan Pro"/>
              </a:rPr>
              <a:t>Section 6.2			       	</a:t>
            </a:r>
            <a:r>
              <a:rPr lang="en-US" sz="2000" b="1" dirty="0" err="1" smtClean="0">
                <a:solidFill>
                  <a:srgbClr val="FFFFFF"/>
                </a:solidFill>
                <a:latin typeface="Trajan Pro"/>
                <a:ea typeface="Helvetica" pitchFamily="36" charset="0"/>
                <a:cs typeface="Trajan Pro"/>
              </a:rPr>
              <a:t>Bianconi</a:t>
            </a:r>
            <a:r>
              <a:rPr lang="en-US" sz="2000" b="1" dirty="0" smtClean="0">
                <a:solidFill>
                  <a:srgbClr val="FFFFFF"/>
                </a:solidFill>
                <a:latin typeface="Trajan Pro"/>
                <a:ea typeface="Helvetica" pitchFamily="36" charset="0"/>
                <a:cs typeface="Trajan Pro"/>
              </a:rPr>
              <a:t>-Barabasi Model (Analytical)	</a:t>
            </a:r>
            <a:endParaRPr lang="en-US" sz="1600" dirty="0" smtClean="0">
              <a:solidFill>
                <a:srgbClr val="FFFFFF"/>
              </a:solidFill>
              <a:latin typeface="Trajan Pro"/>
              <a:cs typeface="Trajan Pro"/>
            </a:endParaRPr>
          </a:p>
          <a:p>
            <a:pPr>
              <a:spcBef>
                <a:spcPct val="20000"/>
              </a:spcBef>
            </a:pPr>
            <a:endParaRPr lang="en-US" sz="1600" dirty="0" smtClean="0">
              <a:solidFill>
                <a:srgbClr val="FFFFFF"/>
              </a:solidFill>
            </a:endParaRPr>
          </a:p>
          <a:p>
            <a:pPr lvl="0">
              <a:spcBef>
                <a:spcPct val="20000"/>
              </a:spcBef>
            </a:pPr>
            <a:endParaRPr lang="en-US" sz="1600" b="1" dirty="0" smtClean="0">
              <a:solidFill>
                <a:srgbClr val="FFFFFF"/>
              </a:solidFill>
              <a:latin typeface="Helvetica" pitchFamily="36" charset="0"/>
              <a:ea typeface="Helvetica" pitchFamily="36" charset="0"/>
              <a:cs typeface="Helvetica" pitchFamily="36" charset="0"/>
            </a:endParaRPr>
          </a:p>
        </p:txBody>
      </p:sp>
      <p:sp>
        <p:nvSpPr>
          <p:cNvPr id="5" name="Subtitle 2"/>
          <p:cNvSpPr txBox="1">
            <a:spLocks/>
          </p:cNvSpPr>
          <p:nvPr/>
        </p:nvSpPr>
        <p:spPr>
          <a:xfrm flipH="1">
            <a:off x="2819400" y="152401"/>
            <a:ext cx="45719" cy="419100"/>
          </a:xfrm>
          <a:prstGeom prst="rect">
            <a:avLst/>
          </a:prstGeom>
          <a:solidFill>
            <a:schemeClr val="bg1"/>
          </a:solidFill>
        </p:spPr>
        <p:txBody>
          <a:bodyPr vert="horz" lIns="91440" tIns="45720" rIns="91440" bIns="45720" rtlCol="0">
            <a:normAutofit/>
          </a:bodyPr>
          <a:lstStyle/>
          <a:p>
            <a:pPr>
              <a:spcBef>
                <a:spcPct val="20000"/>
              </a:spcBef>
            </a:pPr>
            <a:endParaRPr lang="en-US" sz="1600" b="1" dirty="0" smtClean="0">
              <a:solidFill>
                <a:schemeClr val="bg1"/>
              </a:solidFill>
              <a:latin typeface="Helvetica" pitchFamily="36" charset="0"/>
              <a:ea typeface="Helvetica" pitchFamily="36" charset="0"/>
              <a:cs typeface="Helvetica" pitchFamily="36" charset="0"/>
            </a:endParaRPr>
          </a:p>
        </p:txBody>
      </p:sp>
      <p:pic>
        <p:nvPicPr>
          <p:cNvPr id="4" name="Picture 3"/>
          <p:cNvPicPr>
            <a:picLocks noChangeAspect="1"/>
          </p:cNvPicPr>
          <p:nvPr/>
        </p:nvPicPr>
        <p:blipFill>
          <a:blip r:embed="rId3"/>
          <a:stretch>
            <a:fillRect/>
          </a:stretch>
        </p:blipFill>
        <p:spPr>
          <a:xfrm>
            <a:off x="257510" y="800101"/>
            <a:ext cx="2036109" cy="1003300"/>
          </a:xfrm>
          <a:prstGeom prst="rect">
            <a:avLst/>
          </a:prstGeom>
        </p:spPr>
      </p:pic>
      <p:pic>
        <p:nvPicPr>
          <p:cNvPr id="6" name="Picture 5"/>
          <p:cNvPicPr>
            <a:picLocks noChangeAspect="1"/>
          </p:cNvPicPr>
          <p:nvPr/>
        </p:nvPicPr>
        <p:blipFill>
          <a:blip r:embed="rId4"/>
          <a:stretch>
            <a:fillRect/>
          </a:stretch>
        </p:blipFill>
        <p:spPr>
          <a:xfrm>
            <a:off x="257510" y="2087582"/>
            <a:ext cx="1892300" cy="868231"/>
          </a:xfrm>
          <a:prstGeom prst="rect">
            <a:avLst/>
          </a:prstGeom>
        </p:spPr>
      </p:pic>
      <p:pic>
        <p:nvPicPr>
          <p:cNvPr id="8" name="Picture 7"/>
          <p:cNvPicPr>
            <a:picLocks noChangeAspect="1"/>
          </p:cNvPicPr>
          <p:nvPr/>
        </p:nvPicPr>
        <p:blipFill>
          <a:blip r:embed="rId5"/>
          <a:stretch>
            <a:fillRect/>
          </a:stretch>
        </p:blipFill>
        <p:spPr>
          <a:xfrm>
            <a:off x="3454400" y="611027"/>
            <a:ext cx="5461000" cy="5081535"/>
          </a:xfrm>
          <a:prstGeom prst="rect">
            <a:avLst/>
          </a:prstGeom>
        </p:spPr>
      </p:pic>
    </p:spTree>
    <p:extLst>
      <p:ext uri="{BB962C8B-B14F-4D97-AF65-F5344CB8AC3E}">
        <p14:creationId xmlns:p14="http://schemas.microsoft.com/office/powerpoint/2010/main" val="352302822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ea typeface="Gulim"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ea typeface="Gulim" pitchFamily="34" charset="-127"/>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1601364</TotalTime>
  <Words>3772</Words>
  <Application>Microsoft Macintosh PowerPoint</Application>
  <PresentationFormat>On-screen Show (16:10)</PresentationFormat>
  <Paragraphs>219</Paragraphs>
  <Slides>46</Slides>
  <Notes>38</Notes>
  <HiddenSlides>0</HiddenSlides>
  <MMClips>4</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46</vt:i4>
      </vt:variant>
    </vt:vector>
  </HeadingPairs>
  <TitlesOfParts>
    <vt:vector size="51" baseType="lpstr">
      <vt:lpstr>Office Theme</vt:lpstr>
      <vt:lpstr>1_Default Design</vt:lpstr>
      <vt:lpstr>1_Office Theme</vt:lpstr>
      <vt:lpstr>2_Office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Science</dc:title>
  <dc:creator>Albert-László Barabási</dc:creator>
  <cp:lastModifiedBy>K A</cp:lastModifiedBy>
  <cp:revision>633</cp:revision>
  <dcterms:created xsi:type="dcterms:W3CDTF">2013-06-02T21:00:23Z</dcterms:created>
  <dcterms:modified xsi:type="dcterms:W3CDTF">2015-08-12T21:44:43Z</dcterms:modified>
</cp:coreProperties>
</file>